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511" r:id="rId3"/>
    <p:sldId id="525" r:id="rId4"/>
    <p:sldId id="509" r:id="rId5"/>
    <p:sldId id="494" r:id="rId6"/>
    <p:sldId id="520" r:id="rId7"/>
    <p:sldId id="495" r:id="rId8"/>
    <p:sldId id="481" r:id="rId9"/>
    <p:sldId id="433" r:id="rId10"/>
    <p:sldId id="413" r:id="rId11"/>
    <p:sldId id="501" r:id="rId12"/>
    <p:sldId id="450" r:id="rId13"/>
    <p:sldId id="425" r:id="rId14"/>
    <p:sldId id="513" r:id="rId15"/>
    <p:sldId id="523" r:id="rId16"/>
    <p:sldId id="483" r:id="rId17"/>
    <p:sldId id="524" r:id="rId18"/>
    <p:sldId id="387" r:id="rId19"/>
    <p:sldId id="517" r:id="rId20"/>
    <p:sldId id="389" r:id="rId21"/>
    <p:sldId id="518" r:id="rId22"/>
    <p:sldId id="515" r:id="rId23"/>
    <p:sldId id="508" r:id="rId24"/>
    <p:sldId id="521" r:id="rId25"/>
    <p:sldId id="506" r:id="rId26"/>
    <p:sldId id="507" r:id="rId27"/>
    <p:sldId id="440" r:id="rId28"/>
    <p:sldId id="404" r:id="rId29"/>
    <p:sldId id="441" r:id="rId30"/>
    <p:sldId id="522" r:id="rId31"/>
    <p:sldId id="510" r:id="rId32"/>
    <p:sldId id="519" r:id="rId33"/>
    <p:sldId id="484" r:id="rId34"/>
    <p:sldId id="493" r:id="rId35"/>
    <p:sldId id="479" r:id="rId36"/>
    <p:sldId id="49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clrMru>
    <a:srgbClr val="E7A625"/>
    <a:srgbClr val="A8CF55"/>
    <a:srgbClr val="6EB9E2"/>
    <a:srgbClr val="C2F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8"/>
    <p:restoredTop sz="94709"/>
  </p:normalViewPr>
  <p:slideViewPr>
    <p:cSldViewPr snapToGrid="0" snapToObjects="1">
      <p:cViewPr varScale="1">
        <p:scale>
          <a:sx n="84" d="100"/>
          <a:sy n="84" d="100"/>
        </p:scale>
        <p:origin x="192" y="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image" Target="../media/image8.pn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Palliativmedizin%20GH\Klinik\Leistungszahlen\Leistungszahlen%202004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err="1">
                <a:latin typeface="Avenir Heavy"/>
                <a:cs typeface="Avenir Heavy"/>
              </a:rPr>
              <a:t>Kde</a:t>
            </a:r>
            <a:r>
              <a:rPr lang="en-US" sz="3200" b="0" dirty="0">
                <a:latin typeface="Avenir Heavy"/>
                <a:cs typeface="Avenir Heavy"/>
              </a:rPr>
              <a:t> </a:t>
            </a:r>
            <a:r>
              <a:rPr lang="en-US" sz="3200" b="0" dirty="0" err="1">
                <a:latin typeface="Avenir Heavy"/>
                <a:cs typeface="Avenir Heavy"/>
              </a:rPr>
              <a:t>byste</a:t>
            </a:r>
            <a:r>
              <a:rPr lang="en-US" sz="3200" b="0" dirty="0">
                <a:latin typeface="Avenir Heavy"/>
                <a:cs typeface="Avenir Heavy"/>
              </a:rPr>
              <a:t> </a:t>
            </a:r>
            <a:r>
              <a:rPr lang="en-US" sz="3200" b="0" dirty="0" err="1">
                <a:latin typeface="Avenir Heavy"/>
                <a:cs typeface="Avenir Heavy"/>
              </a:rPr>
              <a:t>si</a:t>
            </a:r>
            <a:r>
              <a:rPr lang="en-US" sz="3200" b="0" dirty="0">
                <a:latin typeface="Avenir Heavy"/>
                <a:cs typeface="Avenir Heavy"/>
              </a:rPr>
              <a:t> </a:t>
            </a:r>
            <a:r>
              <a:rPr lang="en-US" sz="3200" b="0" dirty="0" err="1">
                <a:latin typeface="Avenir Heavy"/>
                <a:cs typeface="Avenir Heavy"/>
              </a:rPr>
              <a:t>přáli</a:t>
            </a:r>
            <a:r>
              <a:rPr lang="en-US" sz="3200" b="0" dirty="0">
                <a:latin typeface="Avenir Heavy"/>
                <a:cs typeface="Avenir Heavy"/>
              </a:rPr>
              <a:t> </a:t>
            </a:r>
            <a:r>
              <a:rPr lang="en-US" sz="3200" b="0" dirty="0" err="1">
                <a:latin typeface="Avenir Heavy"/>
                <a:cs typeface="Avenir Heavy"/>
              </a:rPr>
              <a:t>umírat</a:t>
            </a:r>
            <a:r>
              <a:rPr lang="en-US" sz="3200" b="0" dirty="0">
                <a:latin typeface="Avenir Heavy"/>
                <a:cs typeface="Avenir Heavy"/>
              </a:rPr>
              <a:t>?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Sheet1!$E$36</c:f>
              <c:strCache>
                <c:ptCount val="1"/>
                <c:pt idx="0">
                  <c:v>Kde by lidé chtěli umírat?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Sheet1!$D$37:$D$41</c:f>
              <c:strCache>
                <c:ptCount val="5"/>
                <c:pt idx="0">
                  <c:v>Domácí prostředí</c:v>
                </c:pt>
                <c:pt idx="1">
                  <c:v>Nemocnice</c:v>
                </c:pt>
                <c:pt idx="2">
                  <c:v>Hospic</c:v>
                </c:pt>
                <c:pt idx="3">
                  <c:v>Sociální zařízení</c:v>
                </c:pt>
                <c:pt idx="4">
                  <c:v>LDN</c:v>
                </c:pt>
              </c:strCache>
            </c:strRef>
          </c:cat>
          <c:val>
            <c:numRef>
              <c:f>Sheet1!$E$37:$E$41</c:f>
              <c:numCache>
                <c:formatCode>0%</c:formatCode>
                <c:ptCount val="5"/>
                <c:pt idx="0">
                  <c:v>0.78</c:v>
                </c:pt>
                <c:pt idx="1">
                  <c:v>0.11</c:v>
                </c:pt>
                <c:pt idx="2">
                  <c:v>0.09</c:v>
                </c:pt>
                <c:pt idx="3">
                  <c:v>0.09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1F-724B-9FAD-5E3EF92E90EF}"/>
            </c:ext>
          </c:extLst>
        </c:ser>
        <c:ser>
          <c:idx val="1"/>
          <c:order val="1"/>
          <c:tx>
            <c:strRef>
              <c:f>Sheet1!$F$36</c:f>
              <c:strCache>
                <c:ptCount val="1"/>
                <c:pt idx="0">
                  <c:v>Kde opravdu umírají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tile tx="0" ty="0" sx="100000" sy="100000" flip="none" algn="tl"/>
            </a:blip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Sheet1!$D$37:$D$41</c:f>
              <c:strCache>
                <c:ptCount val="5"/>
                <c:pt idx="0">
                  <c:v>Domácí prostředí</c:v>
                </c:pt>
                <c:pt idx="1">
                  <c:v>Nemocnice</c:v>
                </c:pt>
                <c:pt idx="2">
                  <c:v>Hospic</c:v>
                </c:pt>
                <c:pt idx="3">
                  <c:v>Sociální zařízení</c:v>
                </c:pt>
                <c:pt idx="4">
                  <c:v>LDN</c:v>
                </c:pt>
              </c:strCache>
            </c:strRef>
          </c:cat>
          <c:val>
            <c:numRef>
              <c:f>Sheet1!$F$37:$F$41</c:f>
              <c:numCache>
                <c:formatCode>0%</c:formatCode>
                <c:ptCount val="5"/>
                <c:pt idx="0">
                  <c:v>0.2</c:v>
                </c:pt>
                <c:pt idx="1">
                  <c:v>0.57999999999999996</c:v>
                </c:pt>
                <c:pt idx="2">
                  <c:v>0.04</c:v>
                </c:pt>
                <c:pt idx="3">
                  <c:v>0.06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1F-724B-9FAD-5E3EF92E90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50"/>
        <c:axId val="-2072707480"/>
        <c:axId val="-2098313912"/>
      </c:barChart>
      <c:catAx>
        <c:axId val="-20727074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-2098313912"/>
        <c:crosses val="autoZero"/>
        <c:auto val="1"/>
        <c:lblAlgn val="ctr"/>
        <c:lblOffset val="100"/>
        <c:noMultiLvlLbl val="0"/>
      </c:catAx>
      <c:valAx>
        <c:axId val="-20983139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72707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latin typeface="Avenir Medium"/>
          <a:cs typeface="Avenir Medium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 b="0" i="0">
                <a:latin typeface="Avenir Heavy"/>
                <a:cs typeface="Avenir Heavy"/>
              </a:defRPr>
            </a:pPr>
            <a:r>
              <a:rPr lang="en-US" sz="2800" b="0" i="0" dirty="0" err="1">
                <a:latin typeface="Avenir Heavy"/>
                <a:cs typeface="Avenir Heavy"/>
              </a:rPr>
              <a:t>Čeho</a:t>
            </a:r>
            <a:r>
              <a:rPr lang="en-US" sz="2800" b="0" i="0" dirty="0">
                <a:latin typeface="Avenir Heavy"/>
                <a:cs typeface="Avenir Heavy"/>
              </a:rPr>
              <a:t> se </a:t>
            </a:r>
            <a:r>
              <a:rPr lang="en-US" sz="2800" b="0" i="0" dirty="0" err="1">
                <a:latin typeface="Avenir Heavy"/>
                <a:cs typeface="Avenir Heavy"/>
              </a:rPr>
              <a:t>lidé</a:t>
            </a:r>
            <a:r>
              <a:rPr lang="en-US" sz="2800" b="0" i="0" dirty="0">
                <a:latin typeface="Avenir Heavy"/>
                <a:cs typeface="Avenir Heavy"/>
              </a:rPr>
              <a:t> </a:t>
            </a:r>
            <a:r>
              <a:rPr lang="en-US" sz="2800" b="0" i="0" dirty="0" err="1">
                <a:latin typeface="Avenir Heavy"/>
                <a:cs typeface="Avenir Heavy"/>
              </a:rPr>
              <a:t>na</a:t>
            </a:r>
            <a:r>
              <a:rPr lang="en-US" sz="2800" b="0" i="0" dirty="0">
                <a:latin typeface="Avenir Heavy"/>
                <a:cs typeface="Avenir Heavy"/>
              </a:rPr>
              <a:t> </a:t>
            </a:r>
            <a:r>
              <a:rPr lang="en-US" sz="2800" b="0" i="0" dirty="0" err="1">
                <a:latin typeface="Avenir Heavy"/>
                <a:cs typeface="Avenir Heavy"/>
              </a:rPr>
              <a:t>umírání</a:t>
            </a:r>
            <a:r>
              <a:rPr lang="en-US" sz="2800" b="0" i="0" dirty="0">
                <a:latin typeface="Avenir Heavy"/>
                <a:cs typeface="Avenir Heavy"/>
              </a:rPr>
              <a:t> </a:t>
            </a:r>
            <a:r>
              <a:rPr lang="en-US" sz="2800" b="0" i="0" dirty="0" err="1">
                <a:latin typeface="Avenir Heavy"/>
                <a:cs typeface="Avenir Heavy"/>
              </a:rPr>
              <a:t>nejvíce</a:t>
            </a:r>
            <a:r>
              <a:rPr lang="en-US" sz="2800" b="0" i="0" dirty="0">
                <a:latin typeface="Avenir Heavy"/>
                <a:cs typeface="Avenir Heavy"/>
              </a:rPr>
              <a:t> </a:t>
            </a:r>
            <a:r>
              <a:rPr lang="en-US" sz="2800" b="0" i="0" dirty="0" err="1">
                <a:latin typeface="Avenir Heavy"/>
                <a:cs typeface="Avenir Heavy"/>
              </a:rPr>
              <a:t>obávají</a:t>
            </a:r>
            <a:r>
              <a:rPr lang="en-US" sz="2800" b="0" i="0" dirty="0">
                <a:latin typeface="Avenir Heavy"/>
                <a:cs typeface="Avenir Heavy"/>
              </a:rPr>
              <a:t>?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blipFill rotWithShape="1"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>
                    <a:latin typeface="Avenir Medium"/>
                    <a:cs typeface="Avenir Medium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Sheet1!$D$7:$D$15</c:f>
              <c:strCache>
                <c:ptCount val="9"/>
                <c:pt idx="0">
                  <c:v>Ztráty důstojnosti</c:v>
                </c:pt>
                <c:pt idx="1">
                  <c:v>Bolesti</c:v>
                </c:pt>
                <c:pt idx="2">
                  <c:v>Odloučení od blízkých</c:v>
                </c:pt>
                <c:pt idx="3">
                  <c:v>Osamocenosti</c:v>
                </c:pt>
                <c:pt idx="4">
                  <c:v>Psychického strádání</c:v>
                </c:pt>
                <c:pt idx="5">
                  <c:v>Toho, co bude po smrti</c:v>
                </c:pt>
                <c:pt idx="6">
                  <c:v>Něčeho jiného</c:v>
                </c:pt>
                <c:pt idx="7">
                  <c:v>Na umírání se ničeho nebojím</c:v>
                </c:pt>
                <c:pt idx="8">
                  <c:v>Nevím</c:v>
                </c:pt>
              </c:strCache>
            </c:strRef>
          </c:cat>
          <c:val>
            <c:numRef>
              <c:f>Sheet1!$E$7:$E$15</c:f>
              <c:numCache>
                <c:formatCode>0%</c:formatCode>
                <c:ptCount val="9"/>
                <c:pt idx="0">
                  <c:v>0.47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0.21</c:v>
                </c:pt>
                <c:pt idx="4">
                  <c:v>0.15</c:v>
                </c:pt>
                <c:pt idx="5">
                  <c:v>0.13</c:v>
                </c:pt>
                <c:pt idx="6">
                  <c:v>0.03</c:v>
                </c:pt>
                <c:pt idx="7">
                  <c:v>0.06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0-BB45-9102-31FBD4FBA8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72992600"/>
        <c:axId val="-2073028792"/>
      </c:barChart>
      <c:catAx>
        <c:axId val="-20729926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0" i="0">
                <a:latin typeface="Avenir Medium"/>
                <a:cs typeface="Avenir Medium"/>
              </a:defRPr>
            </a:pPr>
            <a:endParaRPr lang="cs-CZ"/>
          </a:p>
        </c:txPr>
        <c:crossAx val="-2073028792"/>
        <c:crosses val="autoZero"/>
        <c:auto val="1"/>
        <c:lblAlgn val="ctr"/>
        <c:lblOffset val="100"/>
        <c:noMultiLvlLbl val="0"/>
      </c:catAx>
      <c:valAx>
        <c:axId val="-207302879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72992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FFA200"/>
                </a:solidFill>
              </a:defRPr>
            </a:pPr>
            <a:r>
              <a:rPr lang="en-US">
                <a:solidFill>
                  <a:srgbClr val="FFA200"/>
                </a:solidFill>
              </a:rPr>
              <a:t>Německo 2013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F05-CC46-BCFF-F923C39BBA7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F05-CC46-BCFF-F923C39BBA7D}"/>
              </c:ext>
            </c:extLst>
          </c:dPt>
          <c:dLbls>
            <c:dLbl>
              <c:idx val="0"/>
              <c:layout>
                <c:manualLayout>
                  <c:x val="2.89855072463765E-3"/>
                  <c:y val="9.1549295774647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05-CC46-BCFF-F923C39BBA7D}"/>
                </c:ext>
              </c:extLst>
            </c:dLbl>
            <c:dLbl>
              <c:idx val="1"/>
              <c:layout>
                <c:manualLayout>
                  <c:x val="5.3139482746518503E-17"/>
                  <c:y val="8.9201877934272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05-CC46-BCFF-F923C39BBA7D}"/>
                </c:ext>
              </c:extLst>
            </c:dLbl>
            <c:dLbl>
              <c:idx val="2"/>
              <c:layout>
                <c:manualLayout>
                  <c:x val="1.4492753623188399E-3"/>
                  <c:y val="0.10093896713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05-CC46-BCFF-F923C39BBA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Sheet1!$C$8:$C$10</c:f>
              <c:strCache>
                <c:ptCount val="3"/>
                <c:pt idx="0">
                  <c:v>mobilní paliativní týmy</c:v>
                </c:pt>
                <c:pt idx="1">
                  <c:v>lůžkové hospice</c:v>
                </c:pt>
                <c:pt idx="2">
                  <c:v>oddělení paliativní péče</c:v>
                </c:pt>
              </c:strCache>
            </c:strRef>
          </c:cat>
          <c:val>
            <c:numRef>
              <c:f>Sheet1!$D$8:$D$10</c:f>
              <c:numCache>
                <c:formatCode>General</c:formatCode>
                <c:ptCount val="3"/>
                <c:pt idx="0">
                  <c:v>277</c:v>
                </c:pt>
                <c:pt idx="1">
                  <c:v>214</c:v>
                </c:pt>
                <c:pt idx="2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F05-CC46-BCFF-F923C39BBA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128861464"/>
        <c:axId val="-2128662088"/>
        <c:axId val="0"/>
      </c:bar3DChart>
      <c:catAx>
        <c:axId val="-2128861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-2128662088"/>
        <c:crosses val="autoZero"/>
        <c:auto val="1"/>
        <c:lblAlgn val="ctr"/>
        <c:lblOffset val="100"/>
        <c:noMultiLvlLbl val="0"/>
      </c:catAx>
      <c:valAx>
        <c:axId val="-2128662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8861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venir Book"/>
          <a:cs typeface="Avenir Book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Englisch!$A$9</c:f>
              <c:strCache>
                <c:ptCount val="1"/>
                <c:pt idx="0">
                  <c:v>Palliative care unit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Englisch!$B$8:$I$8</c:f>
              <c:numCache>
                <c:formatCode>0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Englisch!$B$9:$I$9</c:f>
              <c:numCache>
                <c:formatCode>General</c:formatCode>
                <c:ptCount val="8"/>
                <c:pt idx="0">
                  <c:v>295</c:v>
                </c:pt>
                <c:pt idx="1">
                  <c:v>290</c:v>
                </c:pt>
                <c:pt idx="2">
                  <c:v>308</c:v>
                </c:pt>
                <c:pt idx="3" formatCode="0">
                  <c:v>310</c:v>
                </c:pt>
                <c:pt idx="4" formatCode="0">
                  <c:v>299</c:v>
                </c:pt>
                <c:pt idx="5">
                  <c:v>337</c:v>
                </c:pt>
                <c:pt idx="6">
                  <c:v>320</c:v>
                </c:pt>
                <c:pt idx="7">
                  <c:v>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E5-455B-AD09-BB15D302A040}"/>
            </c:ext>
          </c:extLst>
        </c:ser>
        <c:ser>
          <c:idx val="1"/>
          <c:order val="1"/>
          <c:tx>
            <c:strRef>
              <c:f>Englisch!$A$10</c:f>
              <c:strCache>
                <c:ptCount val="1"/>
                <c:pt idx="0">
                  <c:v>Hospital support team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Englisch!$B$8:$I$8</c:f>
              <c:numCache>
                <c:formatCode>0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Englisch!$B$10:$I$10</c:f>
              <c:numCache>
                <c:formatCode>General</c:formatCode>
                <c:ptCount val="8"/>
                <c:pt idx="0">
                  <c:v>473</c:v>
                </c:pt>
                <c:pt idx="1">
                  <c:v>486</c:v>
                </c:pt>
                <c:pt idx="2">
                  <c:v>569</c:v>
                </c:pt>
                <c:pt idx="3">
                  <c:v>619</c:v>
                </c:pt>
                <c:pt idx="4">
                  <c:v>643</c:v>
                </c:pt>
                <c:pt idx="5">
                  <c:v>827</c:v>
                </c:pt>
                <c:pt idx="6">
                  <c:v>848</c:v>
                </c:pt>
                <c:pt idx="7">
                  <c:v>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E5-455B-AD09-BB15D302A040}"/>
            </c:ext>
          </c:extLst>
        </c:ser>
        <c:ser>
          <c:idx val="2"/>
          <c:order val="2"/>
          <c:tx>
            <c:strRef>
              <c:f>Englisch!$A$11</c:f>
              <c:strCache>
                <c:ptCount val="1"/>
                <c:pt idx="0">
                  <c:v>Specialist palliative home care team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Englisch!$B$8:$I$8</c:f>
              <c:numCache>
                <c:formatCode>0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Englisch!$B$11:$I$11</c:f>
              <c:numCache>
                <c:formatCode>General</c:formatCode>
                <c:ptCount val="8"/>
                <c:pt idx="0">
                  <c:v>61</c:v>
                </c:pt>
                <c:pt idx="1">
                  <c:v>172</c:v>
                </c:pt>
                <c:pt idx="2">
                  <c:v>246</c:v>
                </c:pt>
                <c:pt idx="3">
                  <c:v>252</c:v>
                </c:pt>
                <c:pt idx="4">
                  <c:v>247</c:v>
                </c:pt>
                <c:pt idx="5">
                  <c:v>217</c:v>
                </c:pt>
                <c:pt idx="6">
                  <c:v>220</c:v>
                </c:pt>
                <c:pt idx="7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E5-455B-AD09-BB15D302A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526280"/>
        <c:axId val="-2122378760"/>
      </c:lineChart>
      <c:catAx>
        <c:axId val="-210552628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-2122378760"/>
        <c:crosses val="autoZero"/>
        <c:auto val="1"/>
        <c:lblAlgn val="ctr"/>
        <c:lblOffset val="100"/>
        <c:noMultiLvlLbl val="0"/>
      </c:catAx>
      <c:valAx>
        <c:axId val="-212237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-2105526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DE60B-E50B-4937-B16B-8FBBF84B80C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3CC45F56-DB0B-40F7-BDAB-6454E9EA179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Klinika </a:t>
          </a: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paliativní</a:t>
          </a: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medicíny</a:t>
          </a:r>
          <a:endParaRPr lang="de-DE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7D7B59-62E9-4EE0-81FF-7B6FDB3009D5}" type="parTrans" cxnId="{9CCA39E2-D555-4788-A229-CE8CE36FB0A1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83978C-FD5F-4262-BE95-3D87CF99B836}" type="sibTrans" cxnId="{9CCA39E2-D555-4788-A229-CE8CE36FB0A1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CAF9D5-EAC1-42F3-937B-65334D09189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Jednotka</a:t>
          </a: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paliativní</a:t>
          </a: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péče</a:t>
          </a:r>
          <a:endParaRPr lang="de-DE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545B0F-D039-4469-8A88-BA646584B37E}" type="parTrans" cxnId="{6380E720-2CB1-49DD-B549-0CA3E47B8AFC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3B72E9-682A-4137-8729-70118694B12A}" type="sibTrans" cxnId="{6380E720-2CB1-49DD-B549-0CA3E47B8AFC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3E5949-A53C-4697-B55E-5D8B51A2776D}">
      <dgm:prSet phldrT="[Text]" custT="1"/>
      <dgm:spPr/>
      <dgm:t>
        <a:bodyPr/>
        <a:lstStyle/>
        <a:p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Konziliární</a:t>
          </a: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tým</a:t>
          </a:r>
          <a:endParaRPr lang="de-DE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190D9-2E68-4F58-A0E2-641E94DF774C}" type="parTrans" cxnId="{5879FE9F-234F-41F3-A58B-877AC35B4EBA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08BA8F-06F4-4047-92EB-E4E032ABA810}" type="sibTrans" cxnId="{5879FE9F-234F-41F3-A58B-877AC35B4EBA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5973A5-690F-47DD-9476-5F4123CFD1B2}">
      <dgm:prSet phldrT="[Text]" custT="1"/>
      <dgm:spPr/>
      <dgm:t>
        <a:bodyPr/>
        <a:lstStyle/>
        <a:p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MSPP</a:t>
          </a:r>
        </a:p>
      </dgm:t>
    </dgm:pt>
    <dgm:pt modelId="{A0A2F0E9-3EE0-4F97-B698-8AB5AA971579}" type="parTrans" cxnId="{DBD63606-89E0-41AD-BF18-F416F6A7DE11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57B33-6B44-4345-8B7B-A8816A47906D}" type="sibTrans" cxnId="{DBD63606-89E0-41AD-BF18-F416F6A7DE11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9B421-0A15-4726-A3C8-9F9FF78E54D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Vzdělávací</a:t>
          </a: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centrum</a:t>
          </a:r>
          <a:endParaRPr lang="de-DE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EB5886-9C81-407B-BF63-E82B99A91DCF}" type="parTrans" cxnId="{A81A4280-7163-4E52-ADC9-8A6CBEC5DA48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80D105-512F-4B4E-987C-5C7AD950324C}" type="sibTrans" cxnId="{A81A4280-7163-4E52-ADC9-8A6CBEC5DA48}">
      <dgm:prSet/>
      <dgm:spPr/>
      <dgm:t>
        <a:bodyPr/>
        <a:lstStyle/>
        <a:p>
          <a:endParaRPr lang="de-DE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533C72-BD34-4DF8-8A92-FE5C6A798C9F}">
      <dgm:prSet phldrT="[Text]" custT="1"/>
      <dgm:spPr/>
      <dgm:t>
        <a:bodyPr/>
        <a:lstStyle/>
        <a:p>
          <a:r>
            <a:rPr lang="de-DE" sz="1600" b="1" dirty="0" err="1">
              <a:latin typeface="Arial" panose="020B0604020202020204" pitchFamily="34" charset="0"/>
              <a:cs typeface="Arial" panose="020B0604020202020204" pitchFamily="34" charset="0"/>
            </a:rPr>
            <a:t>Ambulance</a:t>
          </a:r>
          <a:r>
            <a:rPr lang="de-DE" sz="1600" b="1" dirty="0">
              <a:latin typeface="Arial" panose="020B0604020202020204" pitchFamily="34" charset="0"/>
              <a:cs typeface="Arial" panose="020B0604020202020204" pitchFamily="34" charset="0"/>
            </a:rPr>
            <a:t> PM</a:t>
          </a:r>
        </a:p>
      </dgm:t>
    </dgm:pt>
    <dgm:pt modelId="{57945372-D6E4-46EB-A3E1-2BC52AC659F0}" type="parTrans" cxnId="{A8A77038-C17B-4CC8-96AB-6E46372F24F5}">
      <dgm:prSet/>
      <dgm:spPr/>
      <dgm:t>
        <a:bodyPr/>
        <a:lstStyle/>
        <a:p>
          <a:endParaRPr lang="de-DE"/>
        </a:p>
      </dgm:t>
    </dgm:pt>
    <dgm:pt modelId="{997DF483-F6F8-4E5B-B749-3BA2614FC40D}" type="sibTrans" cxnId="{A8A77038-C17B-4CC8-96AB-6E46372F24F5}">
      <dgm:prSet/>
      <dgm:spPr/>
      <dgm:t>
        <a:bodyPr/>
        <a:lstStyle/>
        <a:p>
          <a:endParaRPr lang="de-DE"/>
        </a:p>
      </dgm:t>
    </dgm:pt>
    <dgm:pt modelId="{77819B61-4945-45B5-A740-A4FA80F6B44B}" type="pres">
      <dgm:prSet presAssocID="{379DE60B-E50B-4937-B16B-8FBBF84B80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8D3E46-2D1B-4975-98DF-816C65C7C1AC}" type="pres">
      <dgm:prSet presAssocID="{3CC45F56-DB0B-40F7-BDAB-6454E9EA1799}" presName="hierRoot1" presStyleCnt="0"/>
      <dgm:spPr/>
    </dgm:pt>
    <dgm:pt modelId="{1A2B966E-13DF-4C22-AC8D-0008CCF4CC94}" type="pres">
      <dgm:prSet presAssocID="{3CC45F56-DB0B-40F7-BDAB-6454E9EA1799}" presName="composite" presStyleCnt="0"/>
      <dgm:spPr/>
    </dgm:pt>
    <dgm:pt modelId="{8283FB7E-6523-49D5-B1E2-F958AD1950C8}" type="pres">
      <dgm:prSet presAssocID="{3CC45F56-DB0B-40F7-BDAB-6454E9EA1799}" presName="background" presStyleLbl="node0" presStyleIdx="0" presStyleCnt="1"/>
      <dgm:spPr/>
    </dgm:pt>
    <dgm:pt modelId="{AD816B39-AF8A-4104-B3BF-9BC01A66ABE8}" type="pres">
      <dgm:prSet presAssocID="{3CC45F56-DB0B-40F7-BDAB-6454E9EA1799}" presName="text" presStyleLbl="fgAcc0" presStyleIdx="0" presStyleCnt="1">
        <dgm:presLayoutVars>
          <dgm:chPref val="3"/>
        </dgm:presLayoutVars>
      </dgm:prSet>
      <dgm:spPr/>
    </dgm:pt>
    <dgm:pt modelId="{5D92CF0F-56F9-4FF5-AB27-8DE5587BCEA6}" type="pres">
      <dgm:prSet presAssocID="{3CC45F56-DB0B-40F7-BDAB-6454E9EA1799}" presName="hierChild2" presStyleCnt="0"/>
      <dgm:spPr/>
    </dgm:pt>
    <dgm:pt modelId="{796D6890-56EC-4B6D-B920-7BCAC66B480C}" type="pres">
      <dgm:prSet presAssocID="{39545B0F-D039-4469-8A88-BA646584B37E}" presName="Name10" presStyleLbl="parChTrans1D2" presStyleIdx="0" presStyleCnt="5"/>
      <dgm:spPr/>
    </dgm:pt>
    <dgm:pt modelId="{8A26E92D-9F57-42E4-A42F-C3EFA98746E8}" type="pres">
      <dgm:prSet presAssocID="{57CAF9D5-EAC1-42F3-937B-65334D09189D}" presName="hierRoot2" presStyleCnt="0"/>
      <dgm:spPr/>
    </dgm:pt>
    <dgm:pt modelId="{02917ED4-50E2-4301-BCB3-47314D6EBBD5}" type="pres">
      <dgm:prSet presAssocID="{57CAF9D5-EAC1-42F3-937B-65334D09189D}" presName="composite2" presStyleCnt="0"/>
      <dgm:spPr/>
    </dgm:pt>
    <dgm:pt modelId="{4FF43AF4-F60D-4BA3-9273-69B444FA8A1B}" type="pres">
      <dgm:prSet presAssocID="{57CAF9D5-EAC1-42F3-937B-65334D09189D}" presName="background2" presStyleLbl="node2" presStyleIdx="0" presStyleCnt="5"/>
      <dgm:spPr/>
    </dgm:pt>
    <dgm:pt modelId="{9ABBD3E5-4454-44B3-980D-75A93088C998}" type="pres">
      <dgm:prSet presAssocID="{57CAF9D5-EAC1-42F3-937B-65334D09189D}" presName="text2" presStyleLbl="fgAcc2" presStyleIdx="0" presStyleCnt="5">
        <dgm:presLayoutVars>
          <dgm:chPref val="3"/>
        </dgm:presLayoutVars>
      </dgm:prSet>
      <dgm:spPr/>
    </dgm:pt>
    <dgm:pt modelId="{F2DD810F-DDFB-4111-A8DB-67BE15A737F1}" type="pres">
      <dgm:prSet presAssocID="{57CAF9D5-EAC1-42F3-937B-65334D09189D}" presName="hierChild3" presStyleCnt="0"/>
      <dgm:spPr/>
    </dgm:pt>
    <dgm:pt modelId="{0BB98323-6406-4BA2-B563-9A98B4816267}" type="pres">
      <dgm:prSet presAssocID="{7C7190D9-2E68-4F58-A0E2-641E94DF774C}" presName="Name10" presStyleLbl="parChTrans1D2" presStyleIdx="1" presStyleCnt="5"/>
      <dgm:spPr/>
    </dgm:pt>
    <dgm:pt modelId="{BFCBE13B-1923-4CAA-858D-3FC7E7EC6C95}" type="pres">
      <dgm:prSet presAssocID="{8D3E5949-A53C-4697-B55E-5D8B51A2776D}" presName="hierRoot2" presStyleCnt="0"/>
      <dgm:spPr/>
    </dgm:pt>
    <dgm:pt modelId="{70EFED0D-6D4F-4FA9-8C5D-8AB4D79F6D7E}" type="pres">
      <dgm:prSet presAssocID="{8D3E5949-A53C-4697-B55E-5D8B51A2776D}" presName="composite2" presStyleCnt="0"/>
      <dgm:spPr/>
    </dgm:pt>
    <dgm:pt modelId="{A0340E02-FDD8-46F3-980A-7C2B723F2180}" type="pres">
      <dgm:prSet presAssocID="{8D3E5949-A53C-4697-B55E-5D8B51A2776D}" presName="background2" presStyleLbl="node2" presStyleIdx="1" presStyleCnt="5"/>
      <dgm:spPr/>
    </dgm:pt>
    <dgm:pt modelId="{C6ED3EC8-EAF2-41EA-B5F2-A4EDA113CF02}" type="pres">
      <dgm:prSet presAssocID="{8D3E5949-A53C-4697-B55E-5D8B51A2776D}" presName="text2" presStyleLbl="fgAcc2" presStyleIdx="1" presStyleCnt="5">
        <dgm:presLayoutVars>
          <dgm:chPref val="3"/>
        </dgm:presLayoutVars>
      </dgm:prSet>
      <dgm:spPr/>
    </dgm:pt>
    <dgm:pt modelId="{5B17703A-028D-4F66-ABC9-4CDEFDECA061}" type="pres">
      <dgm:prSet presAssocID="{8D3E5949-A53C-4697-B55E-5D8B51A2776D}" presName="hierChild3" presStyleCnt="0"/>
      <dgm:spPr/>
    </dgm:pt>
    <dgm:pt modelId="{0797EC3F-E740-49BE-9ED8-A9412B7BD3E8}" type="pres">
      <dgm:prSet presAssocID="{A0A2F0E9-3EE0-4F97-B698-8AB5AA971579}" presName="Name10" presStyleLbl="parChTrans1D2" presStyleIdx="2" presStyleCnt="5"/>
      <dgm:spPr/>
    </dgm:pt>
    <dgm:pt modelId="{E6FD66AC-F726-4C05-84DE-C1D8111BC548}" type="pres">
      <dgm:prSet presAssocID="{8C5973A5-690F-47DD-9476-5F4123CFD1B2}" presName="hierRoot2" presStyleCnt="0"/>
      <dgm:spPr/>
    </dgm:pt>
    <dgm:pt modelId="{50CBA3AB-4DCE-44ED-B6AF-AEF76C546059}" type="pres">
      <dgm:prSet presAssocID="{8C5973A5-690F-47DD-9476-5F4123CFD1B2}" presName="composite2" presStyleCnt="0"/>
      <dgm:spPr/>
    </dgm:pt>
    <dgm:pt modelId="{C4645EB4-A3BC-4B9E-8F4F-9BFC8CA79FE7}" type="pres">
      <dgm:prSet presAssocID="{8C5973A5-690F-47DD-9476-5F4123CFD1B2}" presName="background2" presStyleLbl="node2" presStyleIdx="2" presStyleCnt="5"/>
      <dgm:spPr/>
    </dgm:pt>
    <dgm:pt modelId="{44EF6073-334A-4541-B466-7D4A02EBC028}" type="pres">
      <dgm:prSet presAssocID="{8C5973A5-690F-47DD-9476-5F4123CFD1B2}" presName="text2" presStyleLbl="fgAcc2" presStyleIdx="2" presStyleCnt="5">
        <dgm:presLayoutVars>
          <dgm:chPref val="3"/>
        </dgm:presLayoutVars>
      </dgm:prSet>
      <dgm:spPr/>
    </dgm:pt>
    <dgm:pt modelId="{C5735E21-3C95-4611-B6ED-4092960FAB76}" type="pres">
      <dgm:prSet presAssocID="{8C5973A5-690F-47DD-9476-5F4123CFD1B2}" presName="hierChild3" presStyleCnt="0"/>
      <dgm:spPr/>
    </dgm:pt>
    <dgm:pt modelId="{EAAA7503-317C-4A7F-A543-298DC6DC8D41}" type="pres">
      <dgm:prSet presAssocID="{57945372-D6E4-46EB-A3E1-2BC52AC659F0}" presName="Name10" presStyleLbl="parChTrans1D2" presStyleIdx="3" presStyleCnt="5"/>
      <dgm:spPr/>
    </dgm:pt>
    <dgm:pt modelId="{627820D3-F9E0-4DF4-BBB3-5ACC8A8B19FA}" type="pres">
      <dgm:prSet presAssocID="{4F533C72-BD34-4DF8-8A92-FE5C6A798C9F}" presName="hierRoot2" presStyleCnt="0"/>
      <dgm:spPr/>
    </dgm:pt>
    <dgm:pt modelId="{5B23E6DD-513D-4C24-8952-4D9E55D781B1}" type="pres">
      <dgm:prSet presAssocID="{4F533C72-BD34-4DF8-8A92-FE5C6A798C9F}" presName="composite2" presStyleCnt="0"/>
      <dgm:spPr/>
    </dgm:pt>
    <dgm:pt modelId="{BCFF5642-ED5C-442C-992B-030412C25F34}" type="pres">
      <dgm:prSet presAssocID="{4F533C72-BD34-4DF8-8A92-FE5C6A798C9F}" presName="background2" presStyleLbl="node2" presStyleIdx="3" presStyleCnt="5"/>
      <dgm:spPr/>
    </dgm:pt>
    <dgm:pt modelId="{06EA26B1-6939-425B-92B0-DAABF9C58557}" type="pres">
      <dgm:prSet presAssocID="{4F533C72-BD34-4DF8-8A92-FE5C6A798C9F}" presName="text2" presStyleLbl="fgAcc2" presStyleIdx="3" presStyleCnt="5">
        <dgm:presLayoutVars>
          <dgm:chPref val="3"/>
        </dgm:presLayoutVars>
      </dgm:prSet>
      <dgm:spPr/>
    </dgm:pt>
    <dgm:pt modelId="{4F488F4D-EFFF-457E-92A6-0415F5BBE876}" type="pres">
      <dgm:prSet presAssocID="{4F533C72-BD34-4DF8-8A92-FE5C6A798C9F}" presName="hierChild3" presStyleCnt="0"/>
      <dgm:spPr/>
    </dgm:pt>
    <dgm:pt modelId="{D0E19CEA-E91C-44AB-9EA8-56E36F1A9417}" type="pres">
      <dgm:prSet presAssocID="{62EB5886-9C81-407B-BF63-E82B99A91DCF}" presName="Name10" presStyleLbl="parChTrans1D2" presStyleIdx="4" presStyleCnt="5"/>
      <dgm:spPr/>
    </dgm:pt>
    <dgm:pt modelId="{DA5A582C-2E6D-470B-AE0C-B8140856C897}" type="pres">
      <dgm:prSet presAssocID="{79B9B421-0A15-4726-A3C8-9F9FF78E54D3}" presName="hierRoot2" presStyleCnt="0"/>
      <dgm:spPr/>
    </dgm:pt>
    <dgm:pt modelId="{AB7764E0-4621-4EDB-83D7-5A7BF8FD96C1}" type="pres">
      <dgm:prSet presAssocID="{79B9B421-0A15-4726-A3C8-9F9FF78E54D3}" presName="composite2" presStyleCnt="0"/>
      <dgm:spPr/>
    </dgm:pt>
    <dgm:pt modelId="{72226E6F-A95B-46EC-8FEC-D35F486171EE}" type="pres">
      <dgm:prSet presAssocID="{79B9B421-0A15-4726-A3C8-9F9FF78E54D3}" presName="background2" presStyleLbl="node2" presStyleIdx="4" presStyleCnt="5"/>
      <dgm:spPr/>
    </dgm:pt>
    <dgm:pt modelId="{CC6D672D-4F47-4E09-B743-33E0D45BBC24}" type="pres">
      <dgm:prSet presAssocID="{79B9B421-0A15-4726-A3C8-9F9FF78E54D3}" presName="text2" presStyleLbl="fgAcc2" presStyleIdx="4" presStyleCnt="5">
        <dgm:presLayoutVars>
          <dgm:chPref val="3"/>
        </dgm:presLayoutVars>
      </dgm:prSet>
      <dgm:spPr/>
    </dgm:pt>
    <dgm:pt modelId="{A747A8BC-A46A-4C49-B0B2-93EC8C6F5B76}" type="pres">
      <dgm:prSet presAssocID="{79B9B421-0A15-4726-A3C8-9F9FF78E54D3}" presName="hierChild3" presStyleCnt="0"/>
      <dgm:spPr/>
    </dgm:pt>
  </dgm:ptLst>
  <dgm:cxnLst>
    <dgm:cxn modelId="{DBD63606-89E0-41AD-BF18-F416F6A7DE11}" srcId="{3CC45F56-DB0B-40F7-BDAB-6454E9EA1799}" destId="{8C5973A5-690F-47DD-9476-5F4123CFD1B2}" srcOrd="2" destOrd="0" parTransId="{A0A2F0E9-3EE0-4F97-B698-8AB5AA971579}" sibTransId="{65157B33-6B44-4345-8B7B-A8816A47906D}"/>
    <dgm:cxn modelId="{E9692507-B52A-F045-85DD-A2306B04FEDB}" type="presOf" srcId="{8C5973A5-690F-47DD-9476-5F4123CFD1B2}" destId="{44EF6073-334A-4541-B466-7D4A02EBC028}" srcOrd="0" destOrd="0" presId="urn:microsoft.com/office/officeart/2005/8/layout/hierarchy1"/>
    <dgm:cxn modelId="{75CEB307-5009-EF4A-8DD4-10433E21DD0F}" type="presOf" srcId="{39545B0F-D039-4469-8A88-BA646584B37E}" destId="{796D6890-56EC-4B6D-B920-7BCAC66B480C}" srcOrd="0" destOrd="0" presId="urn:microsoft.com/office/officeart/2005/8/layout/hierarchy1"/>
    <dgm:cxn modelId="{6380E720-2CB1-49DD-B549-0CA3E47B8AFC}" srcId="{3CC45F56-DB0B-40F7-BDAB-6454E9EA1799}" destId="{57CAF9D5-EAC1-42F3-937B-65334D09189D}" srcOrd="0" destOrd="0" parTransId="{39545B0F-D039-4469-8A88-BA646584B37E}" sibTransId="{773B72E9-682A-4137-8729-70118694B12A}"/>
    <dgm:cxn modelId="{AC1FF633-C02A-F94A-B1E9-6D8650D927E3}" type="presOf" srcId="{79B9B421-0A15-4726-A3C8-9F9FF78E54D3}" destId="{CC6D672D-4F47-4E09-B743-33E0D45BBC24}" srcOrd="0" destOrd="0" presId="urn:microsoft.com/office/officeart/2005/8/layout/hierarchy1"/>
    <dgm:cxn modelId="{A8A77038-C17B-4CC8-96AB-6E46372F24F5}" srcId="{3CC45F56-DB0B-40F7-BDAB-6454E9EA1799}" destId="{4F533C72-BD34-4DF8-8A92-FE5C6A798C9F}" srcOrd="3" destOrd="0" parTransId="{57945372-D6E4-46EB-A3E1-2BC52AC659F0}" sibTransId="{997DF483-F6F8-4E5B-B749-3BA2614FC40D}"/>
    <dgm:cxn modelId="{70089649-E2D9-4446-9D44-EC19D5A0367A}" type="presOf" srcId="{7C7190D9-2E68-4F58-A0E2-641E94DF774C}" destId="{0BB98323-6406-4BA2-B563-9A98B4816267}" srcOrd="0" destOrd="0" presId="urn:microsoft.com/office/officeart/2005/8/layout/hierarchy1"/>
    <dgm:cxn modelId="{4B12AE4B-1FA9-7046-BFE5-B856832187B5}" type="presOf" srcId="{57CAF9D5-EAC1-42F3-937B-65334D09189D}" destId="{9ABBD3E5-4454-44B3-980D-75A93088C998}" srcOrd="0" destOrd="0" presId="urn:microsoft.com/office/officeart/2005/8/layout/hierarchy1"/>
    <dgm:cxn modelId="{FD973A54-F50D-C147-B7DA-8EF3B9F16D5E}" type="presOf" srcId="{4F533C72-BD34-4DF8-8A92-FE5C6A798C9F}" destId="{06EA26B1-6939-425B-92B0-DAABF9C58557}" srcOrd="0" destOrd="0" presId="urn:microsoft.com/office/officeart/2005/8/layout/hierarchy1"/>
    <dgm:cxn modelId="{18B08C63-3D08-2E46-A253-A8160DEF24E8}" type="presOf" srcId="{8D3E5949-A53C-4697-B55E-5D8B51A2776D}" destId="{C6ED3EC8-EAF2-41EA-B5F2-A4EDA113CF02}" srcOrd="0" destOrd="0" presId="urn:microsoft.com/office/officeart/2005/8/layout/hierarchy1"/>
    <dgm:cxn modelId="{B1A6D66B-3ACA-944C-80D2-63794CCA3B0A}" type="presOf" srcId="{62EB5886-9C81-407B-BF63-E82B99A91DCF}" destId="{D0E19CEA-E91C-44AB-9EA8-56E36F1A9417}" srcOrd="0" destOrd="0" presId="urn:microsoft.com/office/officeart/2005/8/layout/hierarchy1"/>
    <dgm:cxn modelId="{07BF6C71-9590-C847-92A3-6DCE8C24E451}" type="presOf" srcId="{3CC45F56-DB0B-40F7-BDAB-6454E9EA1799}" destId="{AD816B39-AF8A-4104-B3BF-9BC01A66ABE8}" srcOrd="0" destOrd="0" presId="urn:microsoft.com/office/officeart/2005/8/layout/hierarchy1"/>
    <dgm:cxn modelId="{A81A4280-7163-4E52-ADC9-8A6CBEC5DA48}" srcId="{3CC45F56-DB0B-40F7-BDAB-6454E9EA1799}" destId="{79B9B421-0A15-4726-A3C8-9F9FF78E54D3}" srcOrd="4" destOrd="0" parTransId="{62EB5886-9C81-407B-BF63-E82B99A91DCF}" sibTransId="{1E80D105-512F-4B4E-987C-5C7AD950324C}"/>
    <dgm:cxn modelId="{CD935C8C-EA0D-5C49-8C01-875142F4BBD8}" type="presOf" srcId="{57945372-D6E4-46EB-A3E1-2BC52AC659F0}" destId="{EAAA7503-317C-4A7F-A543-298DC6DC8D41}" srcOrd="0" destOrd="0" presId="urn:microsoft.com/office/officeart/2005/8/layout/hierarchy1"/>
    <dgm:cxn modelId="{5879FE9F-234F-41F3-A58B-877AC35B4EBA}" srcId="{3CC45F56-DB0B-40F7-BDAB-6454E9EA1799}" destId="{8D3E5949-A53C-4697-B55E-5D8B51A2776D}" srcOrd="1" destOrd="0" parTransId="{7C7190D9-2E68-4F58-A0E2-641E94DF774C}" sibTransId="{6E08BA8F-06F4-4047-92EB-E4E032ABA810}"/>
    <dgm:cxn modelId="{F4EDAAB3-9C8B-4747-BC89-3443050AA416}" type="presOf" srcId="{A0A2F0E9-3EE0-4F97-B698-8AB5AA971579}" destId="{0797EC3F-E740-49BE-9ED8-A9412B7BD3E8}" srcOrd="0" destOrd="0" presId="urn:microsoft.com/office/officeart/2005/8/layout/hierarchy1"/>
    <dgm:cxn modelId="{9CCA39E2-D555-4788-A229-CE8CE36FB0A1}" srcId="{379DE60B-E50B-4937-B16B-8FBBF84B80CB}" destId="{3CC45F56-DB0B-40F7-BDAB-6454E9EA1799}" srcOrd="0" destOrd="0" parTransId="{8D7D7B59-62E9-4EE0-81FF-7B6FDB3009D5}" sibTransId="{2C83978C-FD5F-4262-BE95-3D87CF99B836}"/>
    <dgm:cxn modelId="{67A91EEA-8BD0-9648-A0AB-AC460738B7C9}" type="presOf" srcId="{379DE60B-E50B-4937-B16B-8FBBF84B80CB}" destId="{77819B61-4945-45B5-A740-A4FA80F6B44B}" srcOrd="0" destOrd="0" presId="urn:microsoft.com/office/officeart/2005/8/layout/hierarchy1"/>
    <dgm:cxn modelId="{7582ED17-F7A9-2144-A88F-63472365C23E}" type="presParOf" srcId="{77819B61-4945-45B5-A740-A4FA80F6B44B}" destId="{D68D3E46-2D1B-4975-98DF-816C65C7C1AC}" srcOrd="0" destOrd="0" presId="urn:microsoft.com/office/officeart/2005/8/layout/hierarchy1"/>
    <dgm:cxn modelId="{1937DC94-8737-8F4E-B23C-A82083835197}" type="presParOf" srcId="{D68D3E46-2D1B-4975-98DF-816C65C7C1AC}" destId="{1A2B966E-13DF-4C22-AC8D-0008CCF4CC94}" srcOrd="0" destOrd="0" presId="urn:microsoft.com/office/officeart/2005/8/layout/hierarchy1"/>
    <dgm:cxn modelId="{9B41DB11-A0CA-2844-9B42-BE40BCB6D3A5}" type="presParOf" srcId="{1A2B966E-13DF-4C22-AC8D-0008CCF4CC94}" destId="{8283FB7E-6523-49D5-B1E2-F958AD1950C8}" srcOrd="0" destOrd="0" presId="urn:microsoft.com/office/officeart/2005/8/layout/hierarchy1"/>
    <dgm:cxn modelId="{360CD8E2-0595-4644-B2FE-6FBCA42A1AB6}" type="presParOf" srcId="{1A2B966E-13DF-4C22-AC8D-0008CCF4CC94}" destId="{AD816B39-AF8A-4104-B3BF-9BC01A66ABE8}" srcOrd="1" destOrd="0" presId="urn:microsoft.com/office/officeart/2005/8/layout/hierarchy1"/>
    <dgm:cxn modelId="{79AB1F9A-45E9-5149-85A2-53627440F868}" type="presParOf" srcId="{D68D3E46-2D1B-4975-98DF-816C65C7C1AC}" destId="{5D92CF0F-56F9-4FF5-AB27-8DE5587BCEA6}" srcOrd="1" destOrd="0" presId="urn:microsoft.com/office/officeart/2005/8/layout/hierarchy1"/>
    <dgm:cxn modelId="{2E8F29AF-7C86-DA4C-95D6-8EDEB2778236}" type="presParOf" srcId="{5D92CF0F-56F9-4FF5-AB27-8DE5587BCEA6}" destId="{796D6890-56EC-4B6D-B920-7BCAC66B480C}" srcOrd="0" destOrd="0" presId="urn:microsoft.com/office/officeart/2005/8/layout/hierarchy1"/>
    <dgm:cxn modelId="{83EBAEAB-9D0A-7443-A58B-AA524E7A708F}" type="presParOf" srcId="{5D92CF0F-56F9-4FF5-AB27-8DE5587BCEA6}" destId="{8A26E92D-9F57-42E4-A42F-C3EFA98746E8}" srcOrd="1" destOrd="0" presId="urn:microsoft.com/office/officeart/2005/8/layout/hierarchy1"/>
    <dgm:cxn modelId="{5FE1C672-24ED-A740-9AF7-6AFD9194A5A3}" type="presParOf" srcId="{8A26E92D-9F57-42E4-A42F-C3EFA98746E8}" destId="{02917ED4-50E2-4301-BCB3-47314D6EBBD5}" srcOrd="0" destOrd="0" presId="urn:microsoft.com/office/officeart/2005/8/layout/hierarchy1"/>
    <dgm:cxn modelId="{CC7C2512-DB7A-FD4F-816F-D4504B457146}" type="presParOf" srcId="{02917ED4-50E2-4301-BCB3-47314D6EBBD5}" destId="{4FF43AF4-F60D-4BA3-9273-69B444FA8A1B}" srcOrd="0" destOrd="0" presId="urn:microsoft.com/office/officeart/2005/8/layout/hierarchy1"/>
    <dgm:cxn modelId="{BBC7C09E-1488-9B4B-B2EC-3852BAEC4DF0}" type="presParOf" srcId="{02917ED4-50E2-4301-BCB3-47314D6EBBD5}" destId="{9ABBD3E5-4454-44B3-980D-75A93088C998}" srcOrd="1" destOrd="0" presId="urn:microsoft.com/office/officeart/2005/8/layout/hierarchy1"/>
    <dgm:cxn modelId="{53C4257E-D8D5-054B-9795-8F1EB6E6BB8D}" type="presParOf" srcId="{8A26E92D-9F57-42E4-A42F-C3EFA98746E8}" destId="{F2DD810F-DDFB-4111-A8DB-67BE15A737F1}" srcOrd="1" destOrd="0" presId="urn:microsoft.com/office/officeart/2005/8/layout/hierarchy1"/>
    <dgm:cxn modelId="{73610363-9510-D741-B7A0-3502D139B3E6}" type="presParOf" srcId="{5D92CF0F-56F9-4FF5-AB27-8DE5587BCEA6}" destId="{0BB98323-6406-4BA2-B563-9A98B4816267}" srcOrd="2" destOrd="0" presId="urn:microsoft.com/office/officeart/2005/8/layout/hierarchy1"/>
    <dgm:cxn modelId="{15EC0550-378A-4F48-B4AD-125F3676A43B}" type="presParOf" srcId="{5D92CF0F-56F9-4FF5-AB27-8DE5587BCEA6}" destId="{BFCBE13B-1923-4CAA-858D-3FC7E7EC6C95}" srcOrd="3" destOrd="0" presId="urn:microsoft.com/office/officeart/2005/8/layout/hierarchy1"/>
    <dgm:cxn modelId="{D4AB7D4B-8016-F542-B32F-34D32C745595}" type="presParOf" srcId="{BFCBE13B-1923-4CAA-858D-3FC7E7EC6C95}" destId="{70EFED0D-6D4F-4FA9-8C5D-8AB4D79F6D7E}" srcOrd="0" destOrd="0" presId="urn:microsoft.com/office/officeart/2005/8/layout/hierarchy1"/>
    <dgm:cxn modelId="{5964D264-0F99-D644-AEB6-92E6871D5D04}" type="presParOf" srcId="{70EFED0D-6D4F-4FA9-8C5D-8AB4D79F6D7E}" destId="{A0340E02-FDD8-46F3-980A-7C2B723F2180}" srcOrd="0" destOrd="0" presId="urn:microsoft.com/office/officeart/2005/8/layout/hierarchy1"/>
    <dgm:cxn modelId="{5A1F5596-7AD2-1F42-B040-BC38131334FA}" type="presParOf" srcId="{70EFED0D-6D4F-4FA9-8C5D-8AB4D79F6D7E}" destId="{C6ED3EC8-EAF2-41EA-B5F2-A4EDA113CF02}" srcOrd="1" destOrd="0" presId="urn:microsoft.com/office/officeart/2005/8/layout/hierarchy1"/>
    <dgm:cxn modelId="{DD7C61EB-C816-114D-90DD-EBD9CC4876B0}" type="presParOf" srcId="{BFCBE13B-1923-4CAA-858D-3FC7E7EC6C95}" destId="{5B17703A-028D-4F66-ABC9-4CDEFDECA061}" srcOrd="1" destOrd="0" presId="urn:microsoft.com/office/officeart/2005/8/layout/hierarchy1"/>
    <dgm:cxn modelId="{CF3682E0-2DA2-E44C-81DC-35EBA2381518}" type="presParOf" srcId="{5D92CF0F-56F9-4FF5-AB27-8DE5587BCEA6}" destId="{0797EC3F-E740-49BE-9ED8-A9412B7BD3E8}" srcOrd="4" destOrd="0" presId="urn:microsoft.com/office/officeart/2005/8/layout/hierarchy1"/>
    <dgm:cxn modelId="{6C01EB9E-FD78-734C-8157-1915E98851F2}" type="presParOf" srcId="{5D92CF0F-56F9-4FF5-AB27-8DE5587BCEA6}" destId="{E6FD66AC-F726-4C05-84DE-C1D8111BC548}" srcOrd="5" destOrd="0" presId="urn:microsoft.com/office/officeart/2005/8/layout/hierarchy1"/>
    <dgm:cxn modelId="{6C468FA1-0A40-944A-BC59-C1D0DDCEA2C1}" type="presParOf" srcId="{E6FD66AC-F726-4C05-84DE-C1D8111BC548}" destId="{50CBA3AB-4DCE-44ED-B6AF-AEF76C546059}" srcOrd="0" destOrd="0" presId="urn:microsoft.com/office/officeart/2005/8/layout/hierarchy1"/>
    <dgm:cxn modelId="{667A1DEC-6D0D-0E4B-BEA7-BD555B1EC051}" type="presParOf" srcId="{50CBA3AB-4DCE-44ED-B6AF-AEF76C546059}" destId="{C4645EB4-A3BC-4B9E-8F4F-9BFC8CA79FE7}" srcOrd="0" destOrd="0" presId="urn:microsoft.com/office/officeart/2005/8/layout/hierarchy1"/>
    <dgm:cxn modelId="{2613EE81-0704-C94E-95B8-F757CB35321D}" type="presParOf" srcId="{50CBA3AB-4DCE-44ED-B6AF-AEF76C546059}" destId="{44EF6073-334A-4541-B466-7D4A02EBC028}" srcOrd="1" destOrd="0" presId="urn:microsoft.com/office/officeart/2005/8/layout/hierarchy1"/>
    <dgm:cxn modelId="{25CD11AF-1D13-2944-967D-B84CE3A0FEBF}" type="presParOf" srcId="{E6FD66AC-F726-4C05-84DE-C1D8111BC548}" destId="{C5735E21-3C95-4611-B6ED-4092960FAB76}" srcOrd="1" destOrd="0" presId="urn:microsoft.com/office/officeart/2005/8/layout/hierarchy1"/>
    <dgm:cxn modelId="{D159B8FF-BA3F-9E4E-B833-8A91BA7D1362}" type="presParOf" srcId="{5D92CF0F-56F9-4FF5-AB27-8DE5587BCEA6}" destId="{EAAA7503-317C-4A7F-A543-298DC6DC8D41}" srcOrd="6" destOrd="0" presId="urn:microsoft.com/office/officeart/2005/8/layout/hierarchy1"/>
    <dgm:cxn modelId="{EDBB86C0-7FF7-8A4A-A924-220701A95F0A}" type="presParOf" srcId="{5D92CF0F-56F9-4FF5-AB27-8DE5587BCEA6}" destId="{627820D3-F9E0-4DF4-BBB3-5ACC8A8B19FA}" srcOrd="7" destOrd="0" presId="urn:microsoft.com/office/officeart/2005/8/layout/hierarchy1"/>
    <dgm:cxn modelId="{A063B7E5-B387-FC4E-B298-654F18ED8710}" type="presParOf" srcId="{627820D3-F9E0-4DF4-BBB3-5ACC8A8B19FA}" destId="{5B23E6DD-513D-4C24-8952-4D9E55D781B1}" srcOrd="0" destOrd="0" presId="urn:microsoft.com/office/officeart/2005/8/layout/hierarchy1"/>
    <dgm:cxn modelId="{70CE1852-F768-5A4D-B832-7244FF95345C}" type="presParOf" srcId="{5B23E6DD-513D-4C24-8952-4D9E55D781B1}" destId="{BCFF5642-ED5C-442C-992B-030412C25F34}" srcOrd="0" destOrd="0" presId="urn:microsoft.com/office/officeart/2005/8/layout/hierarchy1"/>
    <dgm:cxn modelId="{F28DFE37-404A-F14E-ABAD-1282A0BB78FF}" type="presParOf" srcId="{5B23E6DD-513D-4C24-8952-4D9E55D781B1}" destId="{06EA26B1-6939-425B-92B0-DAABF9C58557}" srcOrd="1" destOrd="0" presId="urn:microsoft.com/office/officeart/2005/8/layout/hierarchy1"/>
    <dgm:cxn modelId="{070001CE-3469-1740-B1DD-7572EF04EA8B}" type="presParOf" srcId="{627820D3-F9E0-4DF4-BBB3-5ACC8A8B19FA}" destId="{4F488F4D-EFFF-457E-92A6-0415F5BBE876}" srcOrd="1" destOrd="0" presId="urn:microsoft.com/office/officeart/2005/8/layout/hierarchy1"/>
    <dgm:cxn modelId="{59CD0022-DF46-3C4B-B90C-E58BBEA8E28F}" type="presParOf" srcId="{5D92CF0F-56F9-4FF5-AB27-8DE5587BCEA6}" destId="{D0E19CEA-E91C-44AB-9EA8-56E36F1A9417}" srcOrd="8" destOrd="0" presId="urn:microsoft.com/office/officeart/2005/8/layout/hierarchy1"/>
    <dgm:cxn modelId="{B7CB330D-F0E5-BE40-BB51-3D9A70EFEBFD}" type="presParOf" srcId="{5D92CF0F-56F9-4FF5-AB27-8DE5587BCEA6}" destId="{DA5A582C-2E6D-470B-AE0C-B8140856C897}" srcOrd="9" destOrd="0" presId="urn:microsoft.com/office/officeart/2005/8/layout/hierarchy1"/>
    <dgm:cxn modelId="{E9DDB7A5-88F3-7D40-A38A-0FA198814F5B}" type="presParOf" srcId="{DA5A582C-2E6D-470B-AE0C-B8140856C897}" destId="{AB7764E0-4621-4EDB-83D7-5A7BF8FD96C1}" srcOrd="0" destOrd="0" presId="urn:microsoft.com/office/officeart/2005/8/layout/hierarchy1"/>
    <dgm:cxn modelId="{17B02D5B-8B25-D64A-9569-095C6F86F04C}" type="presParOf" srcId="{AB7764E0-4621-4EDB-83D7-5A7BF8FD96C1}" destId="{72226E6F-A95B-46EC-8FEC-D35F486171EE}" srcOrd="0" destOrd="0" presId="urn:microsoft.com/office/officeart/2005/8/layout/hierarchy1"/>
    <dgm:cxn modelId="{633D123B-424A-6D4A-84C7-6D762676E743}" type="presParOf" srcId="{AB7764E0-4621-4EDB-83D7-5A7BF8FD96C1}" destId="{CC6D672D-4F47-4E09-B743-33E0D45BBC24}" srcOrd="1" destOrd="0" presId="urn:microsoft.com/office/officeart/2005/8/layout/hierarchy1"/>
    <dgm:cxn modelId="{C8FE6498-F42E-A14F-A052-8CF096C8971A}" type="presParOf" srcId="{DA5A582C-2E6D-470B-AE0C-B8140856C897}" destId="{A747A8BC-A46A-4C49-B0B2-93EC8C6F5B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19CEA-E91C-44AB-9EA8-56E36F1A9417}">
      <dsp:nvSpPr>
        <dsp:cNvPr id="0" name=""/>
        <dsp:cNvSpPr/>
      </dsp:nvSpPr>
      <dsp:spPr>
        <a:xfrm>
          <a:off x="4399056" y="3358099"/>
          <a:ext cx="3649503" cy="434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900"/>
              </a:lnTo>
              <a:lnTo>
                <a:pt x="3649503" y="295900"/>
              </a:lnTo>
              <a:lnTo>
                <a:pt x="3649503" y="434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A7503-317C-4A7F-A543-298DC6DC8D41}">
      <dsp:nvSpPr>
        <dsp:cNvPr id="0" name=""/>
        <dsp:cNvSpPr/>
      </dsp:nvSpPr>
      <dsp:spPr>
        <a:xfrm>
          <a:off x="4399056" y="3358099"/>
          <a:ext cx="1824751" cy="434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900"/>
              </a:lnTo>
              <a:lnTo>
                <a:pt x="1824751" y="295900"/>
              </a:lnTo>
              <a:lnTo>
                <a:pt x="1824751" y="434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97EC3F-E740-49BE-9ED8-A9412B7BD3E8}">
      <dsp:nvSpPr>
        <dsp:cNvPr id="0" name=""/>
        <dsp:cNvSpPr/>
      </dsp:nvSpPr>
      <dsp:spPr>
        <a:xfrm>
          <a:off x="4353336" y="3358099"/>
          <a:ext cx="91440" cy="434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4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B98323-6406-4BA2-B563-9A98B4816267}">
      <dsp:nvSpPr>
        <dsp:cNvPr id="0" name=""/>
        <dsp:cNvSpPr/>
      </dsp:nvSpPr>
      <dsp:spPr>
        <a:xfrm>
          <a:off x="2574304" y="3358099"/>
          <a:ext cx="1824751" cy="434207"/>
        </a:xfrm>
        <a:custGeom>
          <a:avLst/>
          <a:gdLst/>
          <a:ahLst/>
          <a:cxnLst/>
          <a:rect l="0" t="0" r="0" b="0"/>
          <a:pathLst>
            <a:path>
              <a:moveTo>
                <a:pt x="1824751" y="0"/>
              </a:moveTo>
              <a:lnTo>
                <a:pt x="1824751" y="295900"/>
              </a:lnTo>
              <a:lnTo>
                <a:pt x="0" y="295900"/>
              </a:lnTo>
              <a:lnTo>
                <a:pt x="0" y="434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6D6890-56EC-4B6D-B920-7BCAC66B480C}">
      <dsp:nvSpPr>
        <dsp:cNvPr id="0" name=""/>
        <dsp:cNvSpPr/>
      </dsp:nvSpPr>
      <dsp:spPr>
        <a:xfrm>
          <a:off x="749553" y="3358099"/>
          <a:ext cx="3649503" cy="434207"/>
        </a:xfrm>
        <a:custGeom>
          <a:avLst/>
          <a:gdLst/>
          <a:ahLst/>
          <a:cxnLst/>
          <a:rect l="0" t="0" r="0" b="0"/>
          <a:pathLst>
            <a:path>
              <a:moveTo>
                <a:pt x="3649503" y="0"/>
              </a:moveTo>
              <a:lnTo>
                <a:pt x="3649503" y="295900"/>
              </a:lnTo>
              <a:lnTo>
                <a:pt x="0" y="295900"/>
              </a:lnTo>
              <a:lnTo>
                <a:pt x="0" y="434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3FB7E-6523-49D5-B1E2-F958AD1950C8}">
      <dsp:nvSpPr>
        <dsp:cNvPr id="0" name=""/>
        <dsp:cNvSpPr/>
      </dsp:nvSpPr>
      <dsp:spPr>
        <a:xfrm>
          <a:off x="3652567" y="2410058"/>
          <a:ext cx="1492978" cy="9480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16B39-AF8A-4104-B3BF-9BC01A66ABE8}">
      <dsp:nvSpPr>
        <dsp:cNvPr id="0" name=""/>
        <dsp:cNvSpPr/>
      </dsp:nvSpPr>
      <dsp:spPr>
        <a:xfrm>
          <a:off x="3818453" y="2567650"/>
          <a:ext cx="1492978" cy="948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Klinika </a:t>
          </a: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paliativní</a:t>
          </a: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medicíny</a:t>
          </a:r>
          <a:endParaRPr lang="de-DE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6220" y="2595417"/>
        <a:ext cx="1437444" cy="892507"/>
      </dsp:txXfrm>
    </dsp:sp>
    <dsp:sp modelId="{4FF43AF4-F60D-4BA3-9273-69B444FA8A1B}">
      <dsp:nvSpPr>
        <dsp:cNvPr id="0" name=""/>
        <dsp:cNvSpPr/>
      </dsp:nvSpPr>
      <dsp:spPr>
        <a:xfrm>
          <a:off x="3063" y="3792307"/>
          <a:ext cx="1492978" cy="948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BD3E5-4454-44B3-980D-75A93088C998}">
      <dsp:nvSpPr>
        <dsp:cNvPr id="0" name=""/>
        <dsp:cNvSpPr/>
      </dsp:nvSpPr>
      <dsp:spPr>
        <a:xfrm>
          <a:off x="168950" y="3949900"/>
          <a:ext cx="1492978" cy="948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Jednotka</a:t>
          </a: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paliativní</a:t>
          </a: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péče</a:t>
          </a:r>
          <a:endParaRPr lang="de-DE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717" y="3977667"/>
        <a:ext cx="1437444" cy="892507"/>
      </dsp:txXfrm>
    </dsp:sp>
    <dsp:sp modelId="{A0340E02-FDD8-46F3-980A-7C2B723F2180}">
      <dsp:nvSpPr>
        <dsp:cNvPr id="0" name=""/>
        <dsp:cNvSpPr/>
      </dsp:nvSpPr>
      <dsp:spPr>
        <a:xfrm>
          <a:off x="1827815" y="3792307"/>
          <a:ext cx="1492978" cy="948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D3EC8-EAF2-41EA-B5F2-A4EDA113CF02}">
      <dsp:nvSpPr>
        <dsp:cNvPr id="0" name=""/>
        <dsp:cNvSpPr/>
      </dsp:nvSpPr>
      <dsp:spPr>
        <a:xfrm>
          <a:off x="1993702" y="3949900"/>
          <a:ext cx="1492978" cy="948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Konziliární</a:t>
          </a: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tým</a:t>
          </a:r>
          <a:endParaRPr lang="de-DE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1469" y="3977667"/>
        <a:ext cx="1437444" cy="892507"/>
      </dsp:txXfrm>
    </dsp:sp>
    <dsp:sp modelId="{C4645EB4-A3BC-4B9E-8F4F-9BFC8CA79FE7}">
      <dsp:nvSpPr>
        <dsp:cNvPr id="0" name=""/>
        <dsp:cNvSpPr/>
      </dsp:nvSpPr>
      <dsp:spPr>
        <a:xfrm>
          <a:off x="3652567" y="3792307"/>
          <a:ext cx="1492978" cy="948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F6073-334A-4541-B466-7D4A02EBC028}">
      <dsp:nvSpPr>
        <dsp:cNvPr id="0" name=""/>
        <dsp:cNvSpPr/>
      </dsp:nvSpPr>
      <dsp:spPr>
        <a:xfrm>
          <a:off x="3818453" y="3949900"/>
          <a:ext cx="1492978" cy="948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MSPP</a:t>
          </a:r>
        </a:p>
      </dsp:txBody>
      <dsp:txXfrm>
        <a:off x="3846220" y="3977667"/>
        <a:ext cx="1437444" cy="892507"/>
      </dsp:txXfrm>
    </dsp:sp>
    <dsp:sp modelId="{BCFF5642-ED5C-442C-992B-030412C25F34}">
      <dsp:nvSpPr>
        <dsp:cNvPr id="0" name=""/>
        <dsp:cNvSpPr/>
      </dsp:nvSpPr>
      <dsp:spPr>
        <a:xfrm>
          <a:off x="5477319" y="3792307"/>
          <a:ext cx="1492978" cy="948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26B1-6939-425B-92B0-DAABF9C58557}">
      <dsp:nvSpPr>
        <dsp:cNvPr id="0" name=""/>
        <dsp:cNvSpPr/>
      </dsp:nvSpPr>
      <dsp:spPr>
        <a:xfrm>
          <a:off x="5643205" y="3949900"/>
          <a:ext cx="1492978" cy="948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Ambulance</a:t>
          </a: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 PM</a:t>
          </a:r>
        </a:p>
      </dsp:txBody>
      <dsp:txXfrm>
        <a:off x="5670972" y="3977667"/>
        <a:ext cx="1437444" cy="892507"/>
      </dsp:txXfrm>
    </dsp:sp>
    <dsp:sp modelId="{72226E6F-A95B-46EC-8FEC-D35F486171EE}">
      <dsp:nvSpPr>
        <dsp:cNvPr id="0" name=""/>
        <dsp:cNvSpPr/>
      </dsp:nvSpPr>
      <dsp:spPr>
        <a:xfrm>
          <a:off x="7302070" y="3792307"/>
          <a:ext cx="1492978" cy="948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D672D-4F47-4E09-B743-33E0D45BBC24}">
      <dsp:nvSpPr>
        <dsp:cNvPr id="0" name=""/>
        <dsp:cNvSpPr/>
      </dsp:nvSpPr>
      <dsp:spPr>
        <a:xfrm>
          <a:off x="7467957" y="3949900"/>
          <a:ext cx="1492978" cy="948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Vzdělávací</a:t>
          </a:r>
          <a:r>
            <a:rPr lang="de-DE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centrum</a:t>
          </a:r>
          <a:endParaRPr lang="de-DE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95724" y="3977667"/>
        <a:ext cx="1437444" cy="892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54397-C7A2-0B48-9ED3-05F1401D9C6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B1040-CEA9-7F4F-8609-330E44CBC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68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5289-1C8B-1449-AFBB-E1E2D35B69F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F9E6E-952B-104C-BA67-5F94F466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5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6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3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zprávy</a:t>
            </a:r>
            <a:r>
              <a:rPr lang="en-US" dirty="0"/>
              <a:t> – </a:t>
            </a:r>
            <a:r>
              <a:rPr lang="en-US" dirty="0" err="1"/>
              <a:t>žijeme</a:t>
            </a:r>
            <a:r>
              <a:rPr lang="en-US" dirty="0"/>
              <a:t> </a:t>
            </a:r>
            <a:r>
              <a:rPr lang="en-US" dirty="0" err="1"/>
              <a:t>déle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zprávy</a:t>
            </a:r>
            <a:r>
              <a:rPr lang="en-US" dirty="0"/>
              <a:t> – </a:t>
            </a:r>
            <a:r>
              <a:rPr lang="en-US" dirty="0" err="1"/>
              <a:t>žijeme</a:t>
            </a:r>
            <a:r>
              <a:rPr lang="en-US" dirty="0"/>
              <a:t> </a:t>
            </a:r>
            <a:r>
              <a:rPr lang="en-US" dirty="0" err="1"/>
              <a:t>déle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8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zprávy</a:t>
            </a:r>
            <a:r>
              <a:rPr lang="en-US" dirty="0"/>
              <a:t> – </a:t>
            </a:r>
            <a:r>
              <a:rPr lang="en-US" dirty="0" err="1"/>
              <a:t>žijeme</a:t>
            </a:r>
            <a:r>
              <a:rPr lang="en-US" dirty="0"/>
              <a:t> </a:t>
            </a:r>
            <a:r>
              <a:rPr lang="en-US" dirty="0" err="1"/>
              <a:t>déle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9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Multidisciplinarni</a:t>
            </a:r>
            <a:r>
              <a:rPr lang="en-US" baseline="0" dirty="0"/>
              <a:t> </a:t>
            </a:r>
            <a:r>
              <a:rPr lang="en-US" baseline="0" dirty="0" err="1"/>
              <a:t>tym</a:t>
            </a:r>
            <a:endParaRPr lang="en-US" baseline="0" dirty="0"/>
          </a:p>
          <a:p>
            <a:r>
              <a:rPr lang="en-US" baseline="0" dirty="0"/>
              <a:t>24/7 </a:t>
            </a:r>
            <a:r>
              <a:rPr lang="en-US" baseline="0" dirty="0" err="1"/>
              <a:t>navstevy</a:t>
            </a:r>
            <a:r>
              <a:rPr lang="en-US" baseline="0" dirty="0"/>
              <a:t>, </a:t>
            </a:r>
            <a:r>
              <a:rPr lang="en-US" baseline="0" dirty="0" err="1"/>
              <a:t>pristylka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9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Multidisciplinarni</a:t>
            </a:r>
            <a:r>
              <a:rPr lang="en-US" baseline="0" dirty="0"/>
              <a:t> </a:t>
            </a:r>
            <a:r>
              <a:rPr lang="en-US" baseline="0" dirty="0" err="1"/>
              <a:t>tym</a:t>
            </a:r>
            <a:endParaRPr lang="en-US" baseline="0" dirty="0"/>
          </a:p>
          <a:p>
            <a:r>
              <a:rPr lang="en-US" baseline="0" dirty="0"/>
              <a:t>24/7 </a:t>
            </a:r>
            <a:r>
              <a:rPr lang="en-US" baseline="0" dirty="0" err="1"/>
              <a:t>navstevy</a:t>
            </a:r>
            <a:r>
              <a:rPr lang="en-US" baseline="0" dirty="0"/>
              <a:t>, </a:t>
            </a:r>
            <a:r>
              <a:rPr lang="en-US" baseline="0" dirty="0" err="1"/>
              <a:t>pristylka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7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31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snadno</a:t>
            </a:r>
            <a:r>
              <a:rPr lang="en-US" dirty="0"/>
              <a:t> se </a:t>
            </a:r>
            <a:r>
              <a:rPr lang="en-US" dirty="0" err="1"/>
              <a:t>Vám</a:t>
            </a:r>
            <a:r>
              <a:rPr lang="en-US" dirty="0"/>
              <a:t> </a:t>
            </a:r>
            <a:r>
              <a:rPr lang="en-US" dirty="0" err="1"/>
              <a:t>odpovídá</a:t>
            </a:r>
            <a:r>
              <a:rPr lang="en-US" dirty="0"/>
              <a:t>? Co tam </a:t>
            </a:r>
            <a:r>
              <a:rPr lang="en-US" dirty="0" err="1"/>
              <a:t>všechno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hrát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F9E6E-952B-104C-BA67-5F94F46669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0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4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8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0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4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2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9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3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1739-3F33-1146-8E14-3A12691C9503}" type="datetimeFigureOut">
              <a:rPr lang="en-US" smtClean="0"/>
              <a:pPr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C4CD-3541-C74A-888F-5CCE66F14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6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b-9471.jpg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632" y="-1"/>
            <a:ext cx="10532096" cy="7021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01" y="398484"/>
            <a:ext cx="9106821" cy="3112213"/>
          </a:xfrm>
          <a:solidFill>
            <a:schemeClr val="bg1">
              <a:lumMod val="75000"/>
              <a:alpha val="77000"/>
            </a:schemeClr>
          </a:solidFill>
          <a:ln w="152400" cmpd="sng">
            <a:noFill/>
          </a:ln>
        </p:spPr>
        <p:txBody>
          <a:bodyPr lIns="288000" tIns="288000" rIns="288000" bIns="288000">
            <a:noAutofit/>
          </a:bodyPr>
          <a:lstStyle/>
          <a:p>
            <a:pPr algn="l"/>
            <a:r>
              <a:rPr lang="cs-CZ" sz="4800" b="1" dirty="0">
                <a:solidFill>
                  <a:srgbClr val="E7A625"/>
                </a:solidFill>
                <a:latin typeface="Sofia Pro Black" pitchFamily="2" charset="0"/>
                <a:cs typeface="Avenir Heavy"/>
              </a:rPr>
              <a:t>Na co umřeme a za kolik?</a:t>
            </a:r>
            <a:br>
              <a:rPr lang="cs-CZ" sz="1100" b="1" dirty="0">
                <a:solidFill>
                  <a:srgbClr val="E7A625"/>
                </a:solidFill>
                <a:latin typeface="Sofia Pro Black" pitchFamily="2" charset="0"/>
                <a:cs typeface="Avenir Heavy"/>
              </a:rPr>
            </a:br>
            <a:r>
              <a:rPr lang="cs-CZ" sz="2000" b="1" dirty="0">
                <a:latin typeface="Sofia Pro Semi" pitchFamily="2" charset="0"/>
                <a:cs typeface="Avenir Heavy"/>
              </a:rPr>
              <a:t>Martin Loučka</a:t>
            </a:r>
            <a:br>
              <a:rPr lang="cs-CZ" sz="2000" b="1" dirty="0">
                <a:latin typeface="Sofia Pro Semi" pitchFamily="2" charset="0"/>
                <a:cs typeface="Avenir Heavy"/>
              </a:rPr>
            </a:br>
            <a:r>
              <a:rPr lang="cs-CZ" sz="2000" b="1" dirty="0">
                <a:latin typeface="Sofia Pro Semi" pitchFamily="2" charset="0"/>
                <a:cs typeface="Avenir Heavy"/>
              </a:rPr>
              <a:t>Centrum paliativní péče</a:t>
            </a:r>
            <a:endParaRPr lang="cs-CZ" sz="5400" b="1" dirty="0">
              <a:latin typeface="Sofia Pro Semi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63748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3-18 at 9.4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7" y="493631"/>
            <a:ext cx="8415096" cy="159077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3081198"/>
            <a:ext cx="8229600" cy="2404387"/>
          </a:xfrm>
        </p:spPr>
        <p:txBody>
          <a:bodyPr>
            <a:noAutofit/>
          </a:bodyPr>
          <a:lstStyle/>
          <a:p>
            <a:pPr marL="0" indent="0" algn="just">
              <a:buClr>
                <a:srgbClr val="6EB9E2"/>
              </a:buClr>
              <a:buSzPct val="80000"/>
              <a:buNone/>
            </a:pPr>
            <a:r>
              <a:rPr lang="cs-CZ" sz="3600" dirty="0">
                <a:solidFill>
                  <a:srgbClr val="E7A625"/>
                </a:solidFill>
                <a:latin typeface="Avenir Heavy"/>
                <a:cs typeface="Avenir Heavy"/>
              </a:rPr>
              <a:t>1462</a:t>
            </a:r>
            <a:r>
              <a:rPr lang="cs-CZ" sz="3600" dirty="0">
                <a:latin typeface="Avenir Heavy"/>
                <a:cs typeface="Avenir Heavy"/>
              </a:rPr>
              <a:t> respondentů</a:t>
            </a:r>
            <a:endParaRPr lang="cs-CZ" sz="3600" dirty="0">
              <a:latin typeface="Avenir Book"/>
              <a:cs typeface="Avenir Book"/>
            </a:endParaRPr>
          </a:p>
          <a:p>
            <a:pPr>
              <a:buClr>
                <a:srgbClr val="6EB9E2"/>
              </a:buClr>
              <a:buSzPct val="80000"/>
              <a:buNone/>
            </a:pPr>
            <a:r>
              <a:rPr lang="cs-CZ" sz="3600" dirty="0">
                <a:solidFill>
                  <a:srgbClr val="E7A625"/>
                </a:solidFill>
                <a:latin typeface="Avenir Heavy"/>
                <a:cs typeface="Avenir Heavy"/>
              </a:rPr>
              <a:t>44</a:t>
            </a:r>
            <a:r>
              <a:rPr lang="cs-CZ" sz="3600" dirty="0">
                <a:latin typeface="Avenir Heavy"/>
                <a:cs typeface="Avenir Heavy"/>
              </a:rPr>
              <a:t> faktorů, ovlivňujících kvalitu života</a:t>
            </a:r>
          </a:p>
          <a:p>
            <a:pPr>
              <a:buClr>
                <a:srgbClr val="6EB9E2"/>
              </a:buClr>
              <a:buSzPct val="80000"/>
              <a:buNone/>
            </a:pPr>
            <a:endParaRPr lang="cs-CZ" sz="3600" dirty="0">
              <a:latin typeface="Avenir Heavy"/>
              <a:cs typeface="Avenir Heavy"/>
            </a:endParaRPr>
          </a:p>
          <a:p>
            <a:pPr algn="just">
              <a:buClr>
                <a:srgbClr val="6EB9E2"/>
              </a:buClr>
              <a:buSzPct val="80000"/>
              <a:buNone/>
            </a:pPr>
            <a:endParaRPr lang="cs-CZ" sz="3600" dirty="0">
              <a:latin typeface="Avenir Book"/>
              <a:cs typeface="Avenir Book"/>
            </a:endParaRPr>
          </a:p>
          <a:p>
            <a:pPr algn="just">
              <a:buClr>
                <a:srgbClr val="6EB9E2"/>
              </a:buClr>
              <a:buSzPct val="80000"/>
              <a:buNone/>
            </a:pPr>
            <a:endParaRPr lang="cs-CZ" sz="3600" dirty="0">
              <a:latin typeface="Avenir Book"/>
              <a:cs typeface="Avenir 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42BDC-68B1-3B4A-96E6-42D1F06792F1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6" name="Picture 7" descr="logo-centrum-paliativni-pece-cs.eps">
            <a:extLst>
              <a:ext uri="{FF2B5EF4-FFF2-40B4-BE49-F238E27FC236}">
                <a16:creationId xmlns:a16="http://schemas.microsoft.com/office/drawing/2014/main" id="{21AC1932-52C5-0E4F-8308-8448110D3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642266"/>
              </p:ext>
            </p:extLst>
          </p:nvPr>
        </p:nvGraphicFramePr>
        <p:xfrm>
          <a:off x="487556" y="440424"/>
          <a:ext cx="8261969" cy="551665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8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07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Co je pro pacienty v závěru života důležité?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092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 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%</a:t>
                      </a:r>
                      <a:r>
                        <a:rPr lang="cs-CZ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odpovědělo, že je daný faktor </a:t>
                      </a:r>
                      <a:r>
                        <a:rPr lang="cs-CZ" sz="1500" b="1" i="0" u="none" strike="noStrike" dirty="0">
                          <a:solidFill>
                            <a:srgbClr val="E7A625"/>
                          </a:solidFill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velmi důležitý</a:t>
                      </a:r>
                    </a:p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v závěru života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93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Faktory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pacienti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pozůstalí rodinní příslušníci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lékaři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ostatní zdravotníci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být v čistotě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53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mít jmenovaného zástupce pro rozhodování o zdravotní péči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33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mít zdravotní sestru, se kterou se cítím dobře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5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vědět, co mám čekat od své nemoci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5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mít někoho, kdo mi bude naslouchat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6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mít zachovanou důstojnost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7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důvěřovat svému lékaři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mít v pořádku finanční záležitosti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8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nemít bolesti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udržet si smysl pro humor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87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79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9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rozloučit se s důležitými lidmi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0204" y="2021198"/>
            <a:ext cx="8335576" cy="364156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2852" y="4955800"/>
            <a:ext cx="8311299" cy="316838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0204" y="4009874"/>
            <a:ext cx="8302430" cy="322772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3175" y="5272638"/>
            <a:ext cx="8312077" cy="35649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E7A62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721B7E-6463-D642-8C93-B4E831282447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11" name="Picture 7" descr="logo-centrum-paliativni-pece-cs.eps">
            <a:extLst>
              <a:ext uri="{FF2B5EF4-FFF2-40B4-BE49-F238E27FC236}">
                <a16:creationId xmlns:a16="http://schemas.microsoft.com/office/drawing/2014/main" id="{E8C5276C-620A-E945-9957-47F1960D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0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375809"/>
              </p:ext>
            </p:extLst>
          </p:nvPr>
        </p:nvGraphicFramePr>
        <p:xfrm>
          <a:off x="541591" y="586155"/>
          <a:ext cx="8182332" cy="527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57463" y="5859591"/>
            <a:ext cx="2178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latin typeface="Avenir Book"/>
                <a:cs typeface="Avenir Book"/>
              </a:rPr>
              <a:t>data.umirani.cz</a:t>
            </a:r>
            <a:r>
              <a:rPr lang="cs-CZ" sz="1200" dirty="0">
                <a:latin typeface="Avenir Book"/>
                <a:cs typeface="Avenir Book"/>
              </a:rPr>
              <a:t>, ÚZIS ČR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0DEA46-9EBB-A643-B42D-FEE2B0E82F8B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5" name="Picture 7" descr="logo-centrum-paliativni-pece-cs.eps">
            <a:extLst>
              <a:ext uri="{FF2B5EF4-FFF2-40B4-BE49-F238E27FC236}">
                <a16:creationId xmlns:a16="http://schemas.microsoft.com/office/drawing/2014/main" id="{6C75DA10-C718-0640-9F7D-0F4DF4052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"/>
        </p:bldSub>
      </p:bldGraphic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819234"/>
              </p:ext>
            </p:extLst>
          </p:nvPr>
        </p:nvGraphicFramePr>
        <p:xfrm>
          <a:off x="266700" y="541544"/>
          <a:ext cx="8610600" cy="5376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75769" y="5825677"/>
            <a:ext cx="1260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latin typeface="Avenir Book"/>
                <a:cs typeface="Avenir Book"/>
              </a:rPr>
              <a:t>data.umirani.cz</a:t>
            </a:r>
            <a:endParaRPr lang="cs-CZ" sz="1200" dirty="0">
              <a:latin typeface="Avenir Book"/>
              <a:cs typeface="Avenir 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C7855-C7A1-0545-B239-B6E9BD45EC2A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5" name="Picture 7" descr="logo-centrum-paliativni-pece-cs.eps">
            <a:extLst>
              <a:ext uri="{FF2B5EF4-FFF2-40B4-BE49-F238E27FC236}">
                <a16:creationId xmlns:a16="http://schemas.microsoft.com/office/drawing/2014/main" id="{D9967FCB-AB17-E348-BF81-DE1FDA83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78687"/>
              </p:ext>
            </p:extLst>
          </p:nvPr>
        </p:nvGraphicFramePr>
        <p:xfrm>
          <a:off x="1335314" y="272783"/>
          <a:ext cx="6704505" cy="56098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01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4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Co je pro pacienty v závěru života důležité?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 Faktory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N = 170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3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Být co nejvíce se svými blízkými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4,48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Nemít bolesti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Udržet si samostatnost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58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Nebýt upoután na lůžku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10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Udržet si naději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Nebýt přítěží svému okolí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68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Udržet si optimismus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3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Aby mě lékař vnímal jako člověka, nejen jako pacienta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3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Nemít zažívací potíže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6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Mít dostatek energie, nebýt unavený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4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Aby mi lékař říkal i špatné zprávy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044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003D59D-3EF4-254B-8016-5894B5847EEA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0CEF13EC-60C1-AC4F-ACED-95A4F0D5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26519"/>
              </p:ext>
            </p:extLst>
          </p:nvPr>
        </p:nvGraphicFramePr>
        <p:xfrm>
          <a:off x="1335314" y="272783"/>
          <a:ext cx="6704505" cy="56098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01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4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Co je pro pacienty v závěru života důležité?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effectLst/>
                          <a:latin typeface="Avenir Black" charset="0"/>
                          <a:ea typeface="Avenir Black" charset="0"/>
                          <a:cs typeface="Avenir Black" charset="0"/>
                        </a:rPr>
                        <a:t> Faktory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Black" charset="0"/>
                        <a:ea typeface="Avenir Black" charset="0"/>
                        <a:cs typeface="Avenir Blac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Heavy" charset="0"/>
                          <a:ea typeface="Avenir Heavy" charset="0"/>
                          <a:cs typeface="Avenir Heavy" charset="0"/>
                        </a:rPr>
                        <a:t>N = 170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3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Být co nejvíce se svými blízkými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4,48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Nemít bolesti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53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Udržet si samostatnost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58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Nebýt upoután na lůžku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10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Udržet si naději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Nebýt přítěží svému okolí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68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Udržet si optimismus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3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Aby mě lékař vnímal jako člověka, nejen jako pacienta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3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Nemít zažívací potíže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6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Mít dostatek energie, nebýt unavený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4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E7A625"/>
                          </a:solidFill>
                          <a:effectLst/>
                          <a:latin typeface="Avenir Black" panose="02000503020000020003" pitchFamily="2" charset="0"/>
                          <a:ea typeface="Avenir Book" charset="0"/>
                          <a:cs typeface="Avenir Book" charset="0"/>
                        </a:rPr>
                        <a:t> Aby mi lékař říkal i špatné zprávy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4,22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044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003D59D-3EF4-254B-8016-5894B5847EEA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0CEF13EC-60C1-AC4F-ACED-95A4F0D5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782415"/>
            <a:ext cx="8229600" cy="2988839"/>
          </a:xfrm>
        </p:spPr>
        <p:txBody>
          <a:bodyPr>
            <a:noAutofit/>
          </a:bodyPr>
          <a:lstStyle/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400" b="1" dirty="0">
                <a:solidFill>
                  <a:srgbClr val="E7A625"/>
                </a:solidFill>
                <a:latin typeface="Avenir Heavy" charset="0"/>
                <a:ea typeface="Avenir Heavy" charset="0"/>
                <a:cs typeface="Avenir Heavy" charset="0"/>
              </a:rPr>
              <a:t>Paliativní péče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09D80-0FB1-0C44-9EC2-ED52BBA310AB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33C7CF27-5453-B14F-9058-3389024A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145270"/>
            <a:ext cx="8229600" cy="4143010"/>
          </a:xfrm>
        </p:spPr>
        <p:txBody>
          <a:bodyPr>
            <a:noAutofit/>
          </a:bodyPr>
          <a:lstStyle/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400" b="1" dirty="0">
                <a:solidFill>
                  <a:srgbClr val="E7A625"/>
                </a:solidFill>
                <a:latin typeface="Avenir Heavy" charset="0"/>
                <a:ea typeface="Avenir Heavy" charset="0"/>
                <a:cs typeface="Avenir Heavy" charset="0"/>
              </a:rPr>
              <a:t>Paliativní péče</a:t>
            </a:r>
          </a:p>
          <a:p>
            <a:pPr marL="0" indent="0" algn="ctr">
              <a:buClr>
                <a:srgbClr val="6EB9E2"/>
              </a:buClr>
              <a:buSzPct val="80000"/>
              <a:buNone/>
            </a:pPr>
            <a:endParaRPr lang="cs-CZ" sz="1050" dirty="0">
              <a:latin typeface="Avenir Medium" panose="02000503020000020003" pitchFamily="2" charset="0"/>
              <a:ea typeface="Avenir Heavy" charset="0"/>
              <a:cs typeface="Avenir Heavy" charset="0"/>
            </a:endParaRPr>
          </a:p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400" dirty="0">
                <a:latin typeface="Avenir Medium" panose="02000503020000020003" pitchFamily="2" charset="0"/>
                <a:ea typeface="Avenir Heavy" charset="0"/>
                <a:cs typeface="Avenir Heavy" charset="0"/>
              </a:rPr>
              <a:t>tišení obtíží</a:t>
            </a:r>
          </a:p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400" dirty="0">
                <a:latin typeface="Avenir Medium" panose="02000503020000020003" pitchFamily="2" charset="0"/>
                <a:ea typeface="Avenir Heavy" charset="0"/>
                <a:cs typeface="Avenir Heavy" charset="0"/>
              </a:rPr>
              <a:t>zachování důstojnosti</a:t>
            </a:r>
          </a:p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400" dirty="0">
                <a:latin typeface="Avenir Medium" panose="02000503020000020003" pitchFamily="2" charset="0"/>
                <a:ea typeface="Avenir Heavy" charset="0"/>
                <a:cs typeface="Avenir Heavy" charset="0"/>
              </a:rPr>
              <a:t>plán péče</a:t>
            </a:r>
          </a:p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400" dirty="0">
                <a:latin typeface="Avenir Medium" panose="02000503020000020003" pitchFamily="2" charset="0"/>
                <a:ea typeface="Avenir Heavy" charset="0"/>
                <a:cs typeface="Avenir Heavy" charset="0"/>
              </a:rPr>
              <a:t>podpora rodiny</a:t>
            </a:r>
            <a:endParaRPr lang="cs-CZ" sz="4000" dirty="0">
              <a:latin typeface="Avenir Medium" panose="02000503020000020003" pitchFamily="2" charset="0"/>
              <a:ea typeface="Avenir Heavy" charset="0"/>
              <a:cs typeface="Avenir Heavy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09D80-0FB1-0C44-9EC2-ED52BBA310AB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33C7CF27-5453-B14F-9058-3389024A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6EB9E2"/>
                </a:solidFill>
                <a:latin typeface="Avenir Heavy"/>
                <a:cs typeface="Avenir Heavy"/>
              </a:rPr>
              <a:t>Lůžkové hospice</a:t>
            </a:r>
          </a:p>
        </p:txBody>
      </p:sp>
      <p:pic>
        <p:nvPicPr>
          <p:cNvPr id="7" name="Picture 6" descr="000112_58_0019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3" y="1257835"/>
            <a:ext cx="3238781" cy="2155399"/>
          </a:xfrm>
          <a:prstGeom prst="rect">
            <a:avLst/>
          </a:prstGeom>
        </p:spPr>
      </p:pic>
      <p:pic>
        <p:nvPicPr>
          <p:cNvPr id="9" name="Picture 8" descr="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3" y="3602059"/>
            <a:ext cx="3238781" cy="2153789"/>
          </a:xfrm>
          <a:prstGeom prst="rect">
            <a:avLst/>
          </a:prstGeom>
        </p:spPr>
      </p:pic>
      <p:pic>
        <p:nvPicPr>
          <p:cNvPr id="10" name="Picture 9" descr="0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2" y="1257835"/>
            <a:ext cx="3241201" cy="21553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22650" y="5939354"/>
            <a:ext cx="1367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Avenir Book"/>
                <a:cs typeface="Avenir Book"/>
              </a:rPr>
              <a:t>foto: </a:t>
            </a:r>
            <a:r>
              <a:rPr lang="cs-CZ" sz="900" dirty="0" err="1">
                <a:latin typeface="Avenir Book"/>
                <a:cs typeface="Avenir Book"/>
              </a:rPr>
              <a:t>citadela.cz</a:t>
            </a:r>
            <a:r>
              <a:rPr lang="cs-CZ" sz="900" dirty="0">
                <a:latin typeface="Avenir Book"/>
                <a:cs typeface="Avenir Book"/>
              </a:rPr>
              <a:t>, </a:t>
            </a:r>
            <a:r>
              <a:rPr lang="cs-CZ" sz="900" dirty="0" err="1">
                <a:latin typeface="Avenir Book"/>
                <a:cs typeface="Avenir Book"/>
              </a:rPr>
              <a:t>hsl.cz</a:t>
            </a:r>
            <a:endParaRPr lang="cs-CZ" sz="900" dirty="0">
              <a:latin typeface="Avenir Book"/>
              <a:cs typeface="Avenir Book"/>
            </a:endParaRPr>
          </a:p>
        </p:txBody>
      </p:sp>
      <p:pic>
        <p:nvPicPr>
          <p:cNvPr id="13" name="Picture 12" descr="01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2" y="3602059"/>
            <a:ext cx="3312061" cy="22025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B3457-211B-1A45-807B-88AEFCF24D2C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15" name="Picture 7" descr="logo-centrum-paliativni-pece-cs.eps">
            <a:extLst>
              <a:ext uri="{FF2B5EF4-FFF2-40B4-BE49-F238E27FC236}">
                <a16:creationId xmlns:a16="http://schemas.microsoft.com/office/drawing/2014/main" id="{B4970077-4CA8-FD48-B660-9BD15E6D1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6EB9E2"/>
                </a:solidFill>
                <a:latin typeface="Avenir Heavy"/>
                <a:cs typeface="Avenir Heavy"/>
              </a:rPr>
              <a:t>Lůžkové hospice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DE6B09-E13E-A648-B1EF-F3B82C69D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96" y="1454845"/>
            <a:ext cx="7334808" cy="4177678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725D7A5-1BD3-184B-A023-4F08931813DE}"/>
              </a:ext>
            </a:extLst>
          </p:cNvPr>
          <p:cNvSpPr txBox="1"/>
          <p:nvPr/>
        </p:nvSpPr>
        <p:spPr>
          <a:xfrm>
            <a:off x="7776306" y="5851944"/>
            <a:ext cx="1367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>
                <a:latin typeface="Avenir Book"/>
                <a:cs typeface="Avenir Book"/>
              </a:rPr>
              <a:t>www.umirani.cz</a:t>
            </a:r>
            <a:endParaRPr lang="cs-CZ" sz="900" dirty="0">
              <a:latin typeface="Avenir Book"/>
              <a:cs typeface="Avenir Boo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7B57D-5171-0849-AD37-8EC6A745E5B1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7" name="Picture 7" descr="logo-centrum-paliativni-pece-cs.eps">
            <a:extLst>
              <a:ext uri="{FF2B5EF4-FFF2-40B4-BE49-F238E27FC236}">
                <a16:creationId xmlns:a16="http://schemas.microsoft.com/office/drawing/2014/main" id="{6E062F6D-FF46-2F47-A104-6E3BC9582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b-9471.jp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632" y="-1"/>
            <a:ext cx="10532096" cy="7021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01" y="398484"/>
            <a:ext cx="9117331" cy="3112213"/>
          </a:xfrm>
          <a:solidFill>
            <a:schemeClr val="bg1">
              <a:lumMod val="75000"/>
              <a:alpha val="77000"/>
            </a:schemeClr>
          </a:solidFill>
          <a:ln w="152400" cmpd="sng">
            <a:noFill/>
          </a:ln>
        </p:spPr>
        <p:txBody>
          <a:bodyPr lIns="288000" tIns="288000" rIns="288000" bIns="288000">
            <a:noAutofit/>
          </a:bodyPr>
          <a:lstStyle/>
          <a:p>
            <a:pPr algn="l"/>
            <a:r>
              <a:rPr lang="cs-CZ" sz="4800" b="1" dirty="0">
                <a:solidFill>
                  <a:srgbClr val="E7A625"/>
                </a:solidFill>
                <a:latin typeface="Sofia Pro Black" pitchFamily="2" charset="0"/>
                <a:cs typeface="Avenir Heavy"/>
              </a:rPr>
              <a:t>Na co umřeme </a:t>
            </a:r>
            <a:r>
              <a:rPr lang="cs-CZ" sz="4800" b="1" dirty="0">
                <a:solidFill>
                  <a:srgbClr val="00B0F0"/>
                </a:solidFill>
                <a:latin typeface="Sofia Pro Black" pitchFamily="2" charset="0"/>
                <a:cs typeface="Avenir Heavy"/>
              </a:rPr>
              <a:t>a jak?</a:t>
            </a:r>
            <a:br>
              <a:rPr lang="cs-CZ" sz="1100" b="1" dirty="0">
                <a:solidFill>
                  <a:srgbClr val="00B0F0"/>
                </a:solidFill>
                <a:latin typeface="Sofia Pro Black" pitchFamily="2" charset="0"/>
                <a:cs typeface="Avenir Heavy"/>
              </a:rPr>
            </a:br>
            <a:r>
              <a:rPr lang="cs-CZ" sz="2000" b="1" dirty="0">
                <a:latin typeface="Sofia Pro Semi" pitchFamily="2" charset="0"/>
                <a:cs typeface="Avenir Heavy"/>
              </a:rPr>
              <a:t>Martin Loučka</a:t>
            </a:r>
            <a:br>
              <a:rPr lang="cs-CZ" sz="2000" b="1" dirty="0">
                <a:latin typeface="Sofia Pro Semi" pitchFamily="2" charset="0"/>
                <a:cs typeface="Avenir Heavy"/>
              </a:rPr>
            </a:br>
            <a:r>
              <a:rPr lang="cs-CZ" sz="2000" b="1" dirty="0">
                <a:latin typeface="Sofia Pro Semi" pitchFamily="2" charset="0"/>
                <a:cs typeface="Avenir Heavy"/>
              </a:rPr>
              <a:t>Centrum paliativní péče</a:t>
            </a:r>
            <a:endParaRPr lang="cs-CZ" sz="5400" b="1" dirty="0">
              <a:latin typeface="Sofia Pro Semi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65548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maci hos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2" y="1411823"/>
            <a:ext cx="6967415" cy="4355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7152" y="5976953"/>
            <a:ext cx="1367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Avenir Book"/>
                <a:cs typeface="Avenir Book"/>
              </a:rPr>
              <a:t>foto: Cesta domů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6EB9E2"/>
                </a:solidFill>
                <a:latin typeface="Avenir Heavy"/>
                <a:cs typeface="Avenir Heavy"/>
              </a:rPr>
              <a:t>Mobilní hospic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2020B-F7E2-6140-ABA7-D26610B027BB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8" name="Picture 7" descr="logo-centrum-paliativni-pece-cs.eps">
            <a:extLst>
              <a:ext uri="{FF2B5EF4-FFF2-40B4-BE49-F238E27FC236}">
                <a16:creationId xmlns:a16="http://schemas.microsoft.com/office/drawing/2014/main" id="{E25685C6-03CF-454A-AD39-C32598D69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6EB9E2"/>
                </a:solidFill>
                <a:latin typeface="Avenir Heavy"/>
                <a:cs typeface="Avenir Heavy"/>
              </a:rPr>
              <a:t>Mobilní hospic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A921D3-C5DA-3F4F-97DD-C9D9C1CE803F}"/>
              </a:ext>
            </a:extLst>
          </p:cNvPr>
          <p:cNvSpPr txBox="1"/>
          <p:nvPr/>
        </p:nvSpPr>
        <p:spPr>
          <a:xfrm>
            <a:off x="7776306" y="5623344"/>
            <a:ext cx="1367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>
                <a:latin typeface="Avenir Book"/>
                <a:cs typeface="Avenir Book"/>
              </a:rPr>
              <a:t>www.umirani.cz</a:t>
            </a:r>
            <a:endParaRPr lang="cs-CZ" sz="900" dirty="0">
              <a:latin typeface="Avenir Book"/>
              <a:cs typeface="Avenir Book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7658530-6214-DB4F-89BC-1505E40F1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41" y="1305789"/>
            <a:ext cx="7548518" cy="4246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387E5A-C61C-C54D-9BB8-A9D7978C5BF0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10" name="Picture 7" descr="logo-centrum-paliativni-pece-cs.eps">
            <a:extLst>
              <a:ext uri="{FF2B5EF4-FFF2-40B4-BE49-F238E27FC236}">
                <a16:creationId xmlns:a16="http://schemas.microsoft.com/office/drawing/2014/main" id="{7A57BCAF-D45D-DE48-8640-60FC60461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6EB9E2"/>
                </a:solidFill>
                <a:latin typeface="Avenir Heavy"/>
                <a:cs typeface="Avenir Heavy"/>
              </a:rPr>
              <a:t>Paliativní péče v nemocnici</a:t>
            </a:r>
            <a:endParaRPr lang="en-GB" sz="3600" dirty="0">
              <a:solidFill>
                <a:srgbClr val="6EB9E2"/>
              </a:solidFill>
              <a:latin typeface="Avenir Heavy"/>
              <a:cs typeface="Avenir Heavy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580497" y="1666968"/>
            <a:ext cx="5295900" cy="1847850"/>
          </a:xfrm>
          <a:prstGeom prst="rect">
            <a:avLst/>
          </a:prstGeom>
        </p:spPr>
      </p:pic>
      <p:pic>
        <p:nvPicPr>
          <p:cNvPr id="11" name="Picture 10" descr="Screen Shot 2015-03-18 at 17.0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56" y="3799134"/>
            <a:ext cx="5495288" cy="20600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80554" y="6072253"/>
            <a:ext cx="1792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Avenir Book"/>
                <a:cs typeface="Avenir Book"/>
              </a:rPr>
              <a:t>Foto: </a:t>
            </a:r>
            <a:r>
              <a:rPr lang="cs-CZ" sz="900" dirty="0" err="1">
                <a:latin typeface="Avenir Book"/>
                <a:cs typeface="Avenir Book"/>
              </a:rPr>
              <a:t>palliativecare.yale.edu</a:t>
            </a:r>
            <a:endParaRPr lang="cs-CZ" sz="900" dirty="0">
              <a:latin typeface="Avenir Book"/>
              <a:cs typeface="Avenir Boo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F6F06-EFEA-8E49-BDE3-1CDE30D50F51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7" name="Picture 7" descr="logo-centrum-paliativni-pece-cs.eps">
            <a:extLst>
              <a:ext uri="{FF2B5EF4-FFF2-40B4-BE49-F238E27FC236}">
                <a16:creationId xmlns:a16="http://schemas.microsoft.com/office/drawing/2014/main" id="{1FBCD67E-D4ED-7146-8383-EA6069429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6EB9E2"/>
                </a:solidFill>
                <a:latin typeface="Avenir Book" charset="0"/>
                <a:ea typeface="Avenir Book" charset="0"/>
                <a:cs typeface="Avenir Book" charset="0"/>
              </a:rPr>
              <a:t>Nemocniční paliativní péče</a:t>
            </a:r>
            <a:endParaRPr lang="en-GB" sz="3600" b="1" dirty="0">
              <a:solidFill>
                <a:srgbClr val="6EB9E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Picture 13" descr="Screen Shot 2015-05-12 at 14.3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60" y="1286601"/>
            <a:ext cx="6538040" cy="4620101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3098800" y="2975701"/>
            <a:ext cx="812800" cy="12827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5"/>
          <p:cNvSpPr/>
          <p:nvPr/>
        </p:nvSpPr>
        <p:spPr>
          <a:xfrm>
            <a:off x="4800600" y="2975701"/>
            <a:ext cx="812800" cy="12827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 descr="logo-centrum-paliativni-pece-cs.eps">
            <a:extLst>
              <a:ext uri="{FF2B5EF4-FFF2-40B4-BE49-F238E27FC236}">
                <a16:creationId xmlns:a16="http://schemas.microsoft.com/office/drawing/2014/main" id="{1DAAECFF-511D-F140-AF46-FC5DCADDC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6EB9E2"/>
                </a:solidFill>
                <a:latin typeface="Avenir Book" charset="0"/>
                <a:ea typeface="Avenir Book" charset="0"/>
                <a:cs typeface="Avenir Book" charset="0"/>
              </a:rPr>
              <a:t>Nemocniční paliativní péče</a:t>
            </a:r>
            <a:endParaRPr lang="en-GB" sz="3600" b="1" dirty="0">
              <a:solidFill>
                <a:srgbClr val="6EB9E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aphicFrame>
        <p:nvGraphicFramePr>
          <p:cNvPr id="9" name="Chart 13" title="Německo 2013"/>
          <p:cNvGraphicFramePr>
            <a:graphicFrameLocks/>
          </p:cNvGraphicFramePr>
          <p:nvPr/>
        </p:nvGraphicFramePr>
        <p:xfrm>
          <a:off x="1162538" y="1228782"/>
          <a:ext cx="7280031" cy="435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4"/>
          <p:cNvSpPr/>
          <p:nvPr/>
        </p:nvSpPr>
        <p:spPr>
          <a:xfrm>
            <a:off x="457200" y="5778416"/>
            <a:ext cx="8229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>
                <a:latin typeface="Avenir Book"/>
                <a:cs typeface="Avenir Book"/>
              </a:rPr>
              <a:t>http://</a:t>
            </a:r>
            <a:r>
              <a:rPr lang="cs-CZ" sz="1050" dirty="0" err="1">
                <a:latin typeface="Avenir Book"/>
                <a:cs typeface="Avenir Book"/>
              </a:rPr>
              <a:t>www.dhpv.de</a:t>
            </a:r>
            <a:r>
              <a:rPr lang="cs-CZ" sz="1050" dirty="0">
                <a:latin typeface="Avenir Book"/>
                <a:cs typeface="Avenir Book"/>
              </a:rPr>
              <a:t>/</a:t>
            </a:r>
            <a:r>
              <a:rPr lang="cs-CZ" sz="1050" dirty="0" err="1">
                <a:latin typeface="Avenir Book"/>
                <a:cs typeface="Avenir Book"/>
              </a:rPr>
              <a:t>service_hintergruende.html</a:t>
            </a:r>
            <a:r>
              <a:rPr lang="en-GB" sz="1050" dirty="0">
                <a:latin typeface="Avenir Book"/>
                <a:cs typeface="Avenir Book"/>
              </a:rPr>
              <a:t> </a:t>
            </a:r>
            <a:endParaRPr lang="cs-CZ" sz="1050" dirty="0">
              <a:latin typeface="Avenir Book"/>
              <a:cs typeface="Avenir Book"/>
            </a:endParaRPr>
          </a:p>
        </p:txBody>
      </p:sp>
      <p:pic>
        <p:nvPicPr>
          <p:cNvPr id="12" name="Picture 7" descr="logo-centrum-paliativni-pece-cs.eps">
            <a:extLst>
              <a:ext uri="{FF2B5EF4-FFF2-40B4-BE49-F238E27FC236}">
                <a16:creationId xmlns:a16="http://schemas.microsoft.com/office/drawing/2014/main" id="{726F69AF-DFFE-5B4C-9FEE-662A12DE3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3"/>
          <p:cNvGraphicFramePr/>
          <p:nvPr/>
        </p:nvGraphicFramePr>
        <p:xfrm>
          <a:off x="90773" y="-847042"/>
          <a:ext cx="8964000" cy="73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06" y="297047"/>
            <a:ext cx="2743200" cy="1785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6EB9E2"/>
                </a:solidFill>
                <a:latin typeface="Avenir Book" charset="0"/>
                <a:ea typeface="Avenir Book" charset="0"/>
                <a:cs typeface="Avenir Book" charset="0"/>
              </a:rPr>
              <a:t>Nemocniční paliativní péče</a:t>
            </a:r>
            <a:endParaRPr lang="en-GB" sz="3600" b="1" dirty="0">
              <a:solidFill>
                <a:srgbClr val="6EB9E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Rechteck: abgerundete Ecken 4"/>
          <p:cNvSpPr/>
          <p:nvPr/>
        </p:nvSpPr>
        <p:spPr>
          <a:xfrm>
            <a:off x="152400" y="4475488"/>
            <a:ext cx="8839311" cy="5541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Výuka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LF</a:t>
            </a:r>
          </a:p>
        </p:txBody>
      </p:sp>
      <p:sp>
        <p:nvSpPr>
          <p:cNvPr id="15" name="Rechteck: abgerundete Ecken 5"/>
          <p:cNvSpPr/>
          <p:nvPr/>
        </p:nvSpPr>
        <p:spPr>
          <a:xfrm>
            <a:off x="152395" y="5276666"/>
            <a:ext cx="8839311" cy="5541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Výzkum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 descr="logo-centrum-paliativni-pece-cs.eps">
            <a:extLst>
              <a:ext uri="{FF2B5EF4-FFF2-40B4-BE49-F238E27FC236}">
                <a16:creationId xmlns:a16="http://schemas.microsoft.com/office/drawing/2014/main" id="{A4AEDF90-6213-6946-900E-C761E1E4B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06" y="297047"/>
            <a:ext cx="2743200" cy="1785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6EB9E2"/>
                </a:solidFill>
                <a:latin typeface="Avenir Book" charset="0"/>
                <a:ea typeface="Avenir Book" charset="0"/>
                <a:cs typeface="Avenir Book" charset="0"/>
              </a:rPr>
              <a:t>Nemocniční paliativní péče</a:t>
            </a:r>
            <a:endParaRPr lang="en-GB" sz="3600" b="1" dirty="0">
              <a:solidFill>
                <a:srgbClr val="6EB9E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aphicFrame>
        <p:nvGraphicFramePr>
          <p:cNvPr id="12" name="Diagramm 4">
            <a:extLst>
              <a:ext uri="{FF2B5EF4-FFF2-40B4-BE49-F238E27FC236}">
                <a16:creationId xmlns:a16="http://schemas.microsoft.com/office/drawing/2014/main" id="{B5BE015B-7C72-4542-BBB8-7D022663D020}"/>
              </a:ext>
            </a:extLst>
          </p:cNvPr>
          <p:cNvGraphicFramePr>
            <a:graphicFrameLocks/>
          </p:cNvGraphicFramePr>
          <p:nvPr/>
        </p:nvGraphicFramePr>
        <p:xfrm>
          <a:off x="331788" y="1481111"/>
          <a:ext cx="7875638" cy="457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7" descr="logo-centrum-paliativni-pece-cs.eps">
            <a:extLst>
              <a:ext uri="{FF2B5EF4-FFF2-40B4-BE49-F238E27FC236}">
                <a16:creationId xmlns:a16="http://schemas.microsoft.com/office/drawing/2014/main" id="{7C85228E-0592-B148-A704-CD6B1CC1F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6EB9E2"/>
                </a:solidFill>
                <a:latin typeface="Avenir Book"/>
                <a:cs typeface="Avenir Book"/>
              </a:rPr>
              <a:t>Paliativní péče v nemocnici</a:t>
            </a:r>
            <a:endParaRPr lang="en-GB" sz="3600" b="1" dirty="0">
              <a:solidFill>
                <a:srgbClr val="6EB9E2"/>
              </a:solidFill>
              <a:latin typeface="Avenir Book"/>
              <a:cs typeface="Avenir Book"/>
            </a:endParaRPr>
          </a:p>
        </p:txBody>
      </p:sp>
      <p:pic>
        <p:nvPicPr>
          <p:cNvPr id="10" name="Picture 9" descr="Screen Shot 2015-05-18 at 00.0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7" y="1738923"/>
            <a:ext cx="4832321" cy="2832740"/>
          </a:xfrm>
          <a:prstGeom prst="rect">
            <a:avLst/>
          </a:prstGeom>
        </p:spPr>
      </p:pic>
      <p:pic>
        <p:nvPicPr>
          <p:cNvPr id="11" name="Picture 10" descr="Screen Shot 2015-05-18 at 00.03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26" y="2217615"/>
            <a:ext cx="2149805" cy="2184400"/>
          </a:xfrm>
          <a:prstGeom prst="rect">
            <a:avLst/>
          </a:prstGeom>
        </p:spPr>
      </p:pic>
      <p:pic>
        <p:nvPicPr>
          <p:cNvPr id="12" name="Picture 7" descr="logo-centrum-paliativni-pece-cs.eps">
            <a:extLst>
              <a:ext uri="{FF2B5EF4-FFF2-40B4-BE49-F238E27FC236}">
                <a16:creationId xmlns:a16="http://schemas.microsoft.com/office/drawing/2014/main" id="{78DA7DF6-DD38-1B41-BB64-540F86444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21348" y="5770817"/>
            <a:ext cx="2468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latin typeface="Avenir Book"/>
                <a:cs typeface="Avenir Book"/>
              </a:rPr>
              <a:t>Parikh</a:t>
            </a:r>
            <a:r>
              <a:rPr lang="cs-CZ" sz="1200" dirty="0">
                <a:latin typeface="Avenir Book"/>
                <a:cs typeface="Avenir Book"/>
              </a:rPr>
              <a:t> et al. (2013) NEJM:369;24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01380" y="897468"/>
            <a:ext cx="6265041" cy="2265917"/>
            <a:chOff x="1401380" y="897468"/>
            <a:chExt cx="6265041" cy="2265917"/>
          </a:xfrm>
        </p:grpSpPr>
        <p:sp>
          <p:nvSpPr>
            <p:cNvPr id="10" name="Rectangle 9"/>
            <p:cNvSpPr/>
            <p:nvPr/>
          </p:nvSpPr>
          <p:spPr>
            <a:xfrm>
              <a:off x="5535450" y="1336864"/>
              <a:ext cx="1839310" cy="14889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01380" y="897468"/>
              <a:ext cx="6265041" cy="2265917"/>
              <a:chOff x="1401380" y="897468"/>
              <a:chExt cx="6265041" cy="226591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865588" y="1336864"/>
                <a:ext cx="3669862" cy="1488965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77243" y="1782405"/>
                <a:ext cx="2732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Léčba směřující k uzdravení nebo prodloužení života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401380" y="2848074"/>
                <a:ext cx="9284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diagnóza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48063" y="2855608"/>
                <a:ext cx="6183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smrt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759819" y="1473192"/>
                <a:ext cx="146604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400" dirty="0"/>
                  <a:t>Paliativní péče se zabývá kontrolou symptomů a zvyšuje kvalitu života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800891" y="897468"/>
                <a:ext cx="37647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Tradiční přechod mezi kurativní a paliativní péčí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401381" y="3351933"/>
            <a:ext cx="6266505" cy="2243336"/>
            <a:chOff x="1401381" y="3351933"/>
            <a:chExt cx="6266505" cy="2243336"/>
          </a:xfrm>
        </p:grpSpPr>
        <p:sp>
          <p:nvSpPr>
            <p:cNvPr id="20" name="Freeform 19"/>
            <p:cNvSpPr/>
            <p:nvPr/>
          </p:nvSpPr>
          <p:spPr>
            <a:xfrm>
              <a:off x="1852356" y="3765963"/>
              <a:ext cx="5522404" cy="1496910"/>
            </a:xfrm>
            <a:custGeom>
              <a:avLst/>
              <a:gdLst>
                <a:gd name="connsiteX0" fmla="*/ 0 w 5522404"/>
                <a:gd name="connsiteY0" fmla="*/ 1485569 h 1496910"/>
                <a:gd name="connsiteX1" fmla="*/ 5511064 w 5522404"/>
                <a:gd name="connsiteY1" fmla="*/ 0 h 1496910"/>
                <a:gd name="connsiteX2" fmla="*/ 5522404 w 5522404"/>
                <a:gd name="connsiteY2" fmla="*/ 1496910 h 1496910"/>
                <a:gd name="connsiteX3" fmla="*/ 0 w 5522404"/>
                <a:gd name="connsiteY3" fmla="*/ 1485569 h 149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2404" h="1496910">
                  <a:moveTo>
                    <a:pt x="0" y="1485569"/>
                  </a:moveTo>
                  <a:lnTo>
                    <a:pt x="5511064" y="0"/>
                  </a:lnTo>
                  <a:lnTo>
                    <a:pt x="5522404" y="1496910"/>
                  </a:lnTo>
                  <a:lnTo>
                    <a:pt x="0" y="148556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858983" y="3777304"/>
              <a:ext cx="5499724" cy="1485569"/>
            </a:xfrm>
            <a:custGeom>
              <a:avLst/>
              <a:gdLst>
                <a:gd name="connsiteX0" fmla="*/ 0 w 5499724"/>
                <a:gd name="connsiteY0" fmla="*/ 1485569 h 1485569"/>
                <a:gd name="connsiteX1" fmla="*/ 0 w 5499724"/>
                <a:gd name="connsiteY1" fmla="*/ 0 h 1485569"/>
                <a:gd name="connsiteX2" fmla="*/ 5499724 w 5499724"/>
                <a:gd name="connsiteY2" fmla="*/ 0 h 1485569"/>
                <a:gd name="connsiteX3" fmla="*/ 0 w 5499724"/>
                <a:gd name="connsiteY3" fmla="*/ 1485569 h 148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9724" h="1485569">
                  <a:moveTo>
                    <a:pt x="0" y="1485569"/>
                  </a:moveTo>
                  <a:lnTo>
                    <a:pt x="0" y="0"/>
                  </a:lnTo>
                  <a:lnTo>
                    <a:pt x="5499724" y="0"/>
                  </a:lnTo>
                  <a:lnTo>
                    <a:pt x="0" y="1485569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01381" y="5287492"/>
              <a:ext cx="928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diagnóza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49528" y="5287492"/>
              <a:ext cx="618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smrt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78440" y="4524194"/>
              <a:ext cx="2789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Paliativní péče se zabývá kontrolou symptomů a zvyšuje kvalitu života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77243" y="4000974"/>
              <a:ext cx="2732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Léčba směřující k uzdravení nebo prodloužení života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82367" y="3351933"/>
              <a:ext cx="30839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Integrovaný model paliativní péče</a:t>
              </a:r>
            </a:p>
          </p:txBody>
        </p:sp>
      </p:grpSp>
      <p:pic>
        <p:nvPicPr>
          <p:cNvPr id="27" name="Picture 7" descr="logo-centrum-paliativni-pece-cs.eps">
            <a:extLst>
              <a:ext uri="{FF2B5EF4-FFF2-40B4-BE49-F238E27FC236}">
                <a16:creationId xmlns:a16="http://schemas.microsoft.com/office/drawing/2014/main" id="{9F02CA52-3275-9440-A625-83E88F9C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6EB9E2"/>
                </a:solidFill>
                <a:latin typeface="Avenir Book"/>
                <a:cs typeface="Avenir Book"/>
              </a:rPr>
              <a:t>Časná paliativní péče</a:t>
            </a:r>
            <a:endParaRPr lang="en-GB" sz="3600" b="1" dirty="0">
              <a:solidFill>
                <a:srgbClr val="6EB9E2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4320" y="1768231"/>
            <a:ext cx="3227526" cy="2956821"/>
            <a:chOff x="503534" y="1617166"/>
            <a:chExt cx="5474632" cy="4509066"/>
          </a:xfrm>
        </p:grpSpPr>
        <p:pic>
          <p:nvPicPr>
            <p:cNvPr id="10" name="Picture 9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8" y="3871699"/>
              <a:ext cx="542353" cy="751511"/>
            </a:xfrm>
            <a:prstGeom prst="rect">
              <a:avLst/>
            </a:prstGeom>
          </p:spPr>
        </p:pic>
        <p:pic>
          <p:nvPicPr>
            <p:cNvPr id="11" name="Picture 10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422" y="3871699"/>
              <a:ext cx="542353" cy="751511"/>
            </a:xfrm>
            <a:prstGeom prst="rect">
              <a:avLst/>
            </a:prstGeom>
          </p:spPr>
        </p:pic>
        <p:pic>
          <p:nvPicPr>
            <p:cNvPr id="12" name="Picture 11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128" y="3120188"/>
              <a:ext cx="542353" cy="751511"/>
            </a:xfrm>
            <a:prstGeom prst="rect">
              <a:avLst/>
            </a:prstGeom>
          </p:spPr>
        </p:pic>
        <p:pic>
          <p:nvPicPr>
            <p:cNvPr id="13" name="Picture 12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75" y="3871699"/>
              <a:ext cx="542353" cy="751511"/>
            </a:xfrm>
            <a:prstGeom prst="rect">
              <a:avLst/>
            </a:prstGeom>
          </p:spPr>
        </p:pic>
        <p:pic>
          <p:nvPicPr>
            <p:cNvPr id="14" name="Picture 13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75" y="3120188"/>
              <a:ext cx="542353" cy="751511"/>
            </a:xfrm>
            <a:prstGeom prst="rect">
              <a:avLst/>
            </a:prstGeom>
          </p:spPr>
        </p:pic>
        <p:pic>
          <p:nvPicPr>
            <p:cNvPr id="15" name="Picture 14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25" y="3871699"/>
              <a:ext cx="542353" cy="751511"/>
            </a:xfrm>
            <a:prstGeom prst="rect">
              <a:avLst/>
            </a:prstGeom>
          </p:spPr>
        </p:pic>
        <p:pic>
          <p:nvPicPr>
            <p:cNvPr id="16" name="Picture 15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128" y="3871699"/>
              <a:ext cx="542353" cy="751511"/>
            </a:xfrm>
            <a:prstGeom prst="rect">
              <a:avLst/>
            </a:prstGeom>
          </p:spPr>
        </p:pic>
        <p:pic>
          <p:nvPicPr>
            <p:cNvPr id="17" name="Picture 16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422" y="3120188"/>
              <a:ext cx="542353" cy="751511"/>
            </a:xfrm>
            <a:prstGeom prst="rect">
              <a:avLst/>
            </a:prstGeom>
          </p:spPr>
        </p:pic>
        <p:pic>
          <p:nvPicPr>
            <p:cNvPr id="18" name="Picture 17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8" y="3120188"/>
              <a:ext cx="542353" cy="751511"/>
            </a:xfrm>
            <a:prstGeom prst="rect">
              <a:avLst/>
            </a:prstGeom>
          </p:spPr>
        </p:pic>
        <p:pic>
          <p:nvPicPr>
            <p:cNvPr id="19" name="Picture 18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25" y="3120188"/>
              <a:ext cx="542353" cy="751511"/>
            </a:xfrm>
            <a:prstGeom prst="rect">
              <a:avLst/>
            </a:prstGeom>
          </p:spPr>
        </p:pic>
        <p:pic>
          <p:nvPicPr>
            <p:cNvPr id="20" name="Picture 19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87" y="2368677"/>
              <a:ext cx="542353" cy="751511"/>
            </a:xfrm>
            <a:prstGeom prst="rect">
              <a:avLst/>
            </a:prstGeom>
          </p:spPr>
        </p:pic>
        <p:pic>
          <p:nvPicPr>
            <p:cNvPr id="21" name="Picture 20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331" y="2368677"/>
              <a:ext cx="542353" cy="751511"/>
            </a:xfrm>
            <a:prstGeom prst="rect">
              <a:avLst/>
            </a:prstGeom>
          </p:spPr>
        </p:pic>
        <p:pic>
          <p:nvPicPr>
            <p:cNvPr id="22" name="Picture 21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037" y="1617166"/>
              <a:ext cx="542353" cy="751511"/>
            </a:xfrm>
            <a:prstGeom prst="rect">
              <a:avLst/>
            </a:prstGeom>
          </p:spPr>
        </p:pic>
        <p:pic>
          <p:nvPicPr>
            <p:cNvPr id="23" name="Picture 22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684" y="2368677"/>
              <a:ext cx="542353" cy="751511"/>
            </a:xfrm>
            <a:prstGeom prst="rect">
              <a:avLst/>
            </a:prstGeom>
          </p:spPr>
        </p:pic>
        <p:pic>
          <p:nvPicPr>
            <p:cNvPr id="24" name="Picture 23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684" y="1617166"/>
              <a:ext cx="542353" cy="751511"/>
            </a:xfrm>
            <a:prstGeom prst="rect">
              <a:avLst/>
            </a:prstGeom>
          </p:spPr>
        </p:pic>
        <p:pic>
          <p:nvPicPr>
            <p:cNvPr id="25" name="Picture 24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34" y="2368677"/>
              <a:ext cx="542353" cy="751511"/>
            </a:xfrm>
            <a:prstGeom prst="rect">
              <a:avLst/>
            </a:prstGeom>
          </p:spPr>
        </p:pic>
        <p:pic>
          <p:nvPicPr>
            <p:cNvPr id="26" name="Picture 25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037" y="2368677"/>
              <a:ext cx="542353" cy="751511"/>
            </a:xfrm>
            <a:prstGeom prst="rect">
              <a:avLst/>
            </a:prstGeom>
          </p:spPr>
        </p:pic>
        <p:pic>
          <p:nvPicPr>
            <p:cNvPr id="27" name="Picture 26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331" y="1617166"/>
              <a:ext cx="542353" cy="751511"/>
            </a:xfrm>
            <a:prstGeom prst="rect">
              <a:avLst/>
            </a:prstGeom>
          </p:spPr>
        </p:pic>
        <p:pic>
          <p:nvPicPr>
            <p:cNvPr id="28" name="Picture 27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87" y="1617166"/>
              <a:ext cx="542353" cy="751511"/>
            </a:xfrm>
            <a:prstGeom prst="rect">
              <a:avLst/>
            </a:prstGeom>
          </p:spPr>
        </p:pic>
        <p:pic>
          <p:nvPicPr>
            <p:cNvPr id="29" name="Picture 28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34" y="1617166"/>
              <a:ext cx="542353" cy="751511"/>
            </a:xfrm>
            <a:prstGeom prst="rect">
              <a:avLst/>
            </a:prstGeom>
          </p:spPr>
        </p:pic>
        <p:pic>
          <p:nvPicPr>
            <p:cNvPr id="30" name="Picture 29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743" y="2368677"/>
              <a:ext cx="542353" cy="751511"/>
            </a:xfrm>
            <a:prstGeom prst="rect">
              <a:avLst/>
            </a:prstGeom>
          </p:spPr>
        </p:pic>
        <p:pic>
          <p:nvPicPr>
            <p:cNvPr id="31" name="Picture 30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187" y="2368677"/>
              <a:ext cx="542353" cy="751511"/>
            </a:xfrm>
            <a:prstGeom prst="rect">
              <a:avLst/>
            </a:prstGeom>
          </p:spPr>
        </p:pic>
        <p:pic>
          <p:nvPicPr>
            <p:cNvPr id="32" name="Picture 31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93" y="1617166"/>
              <a:ext cx="542353" cy="751511"/>
            </a:xfrm>
            <a:prstGeom prst="rect">
              <a:avLst/>
            </a:prstGeom>
          </p:spPr>
        </p:pic>
        <p:pic>
          <p:nvPicPr>
            <p:cNvPr id="33" name="Picture 32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540" y="2368677"/>
              <a:ext cx="542353" cy="751511"/>
            </a:xfrm>
            <a:prstGeom prst="rect">
              <a:avLst/>
            </a:prstGeom>
          </p:spPr>
        </p:pic>
        <p:pic>
          <p:nvPicPr>
            <p:cNvPr id="34" name="Picture 33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540" y="1617166"/>
              <a:ext cx="542353" cy="751511"/>
            </a:xfrm>
            <a:prstGeom prst="rect">
              <a:avLst/>
            </a:prstGeom>
          </p:spPr>
        </p:pic>
        <p:pic>
          <p:nvPicPr>
            <p:cNvPr id="35" name="Picture 34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390" y="2368677"/>
              <a:ext cx="542353" cy="751511"/>
            </a:xfrm>
            <a:prstGeom prst="rect">
              <a:avLst/>
            </a:prstGeom>
          </p:spPr>
        </p:pic>
        <p:pic>
          <p:nvPicPr>
            <p:cNvPr id="36" name="Picture 35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93" y="2368677"/>
              <a:ext cx="542353" cy="751511"/>
            </a:xfrm>
            <a:prstGeom prst="rect">
              <a:avLst/>
            </a:prstGeom>
          </p:spPr>
        </p:pic>
        <p:pic>
          <p:nvPicPr>
            <p:cNvPr id="37" name="Picture 36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187" y="1617166"/>
              <a:ext cx="542353" cy="751511"/>
            </a:xfrm>
            <a:prstGeom prst="rect">
              <a:avLst/>
            </a:prstGeom>
          </p:spPr>
        </p:pic>
        <p:pic>
          <p:nvPicPr>
            <p:cNvPr id="38" name="Picture 37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743" y="1617166"/>
              <a:ext cx="542353" cy="751511"/>
            </a:xfrm>
            <a:prstGeom prst="rect">
              <a:avLst/>
            </a:prstGeom>
          </p:spPr>
        </p:pic>
        <p:pic>
          <p:nvPicPr>
            <p:cNvPr id="39" name="Picture 38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390" y="1617166"/>
              <a:ext cx="542353" cy="751511"/>
            </a:xfrm>
            <a:prstGeom prst="rect">
              <a:avLst/>
            </a:prstGeom>
          </p:spPr>
        </p:pic>
        <p:pic>
          <p:nvPicPr>
            <p:cNvPr id="40" name="Picture 39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663" y="3871699"/>
              <a:ext cx="542353" cy="751511"/>
            </a:xfrm>
            <a:prstGeom prst="rect">
              <a:avLst/>
            </a:prstGeom>
          </p:spPr>
        </p:pic>
        <p:pic>
          <p:nvPicPr>
            <p:cNvPr id="41" name="Picture 40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107" y="3871699"/>
              <a:ext cx="542353" cy="751511"/>
            </a:xfrm>
            <a:prstGeom prst="rect">
              <a:avLst/>
            </a:prstGeom>
          </p:spPr>
        </p:pic>
        <p:pic>
          <p:nvPicPr>
            <p:cNvPr id="42" name="Picture 41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813" y="3120188"/>
              <a:ext cx="542353" cy="751511"/>
            </a:xfrm>
            <a:prstGeom prst="rect">
              <a:avLst/>
            </a:prstGeom>
          </p:spPr>
        </p:pic>
        <p:pic>
          <p:nvPicPr>
            <p:cNvPr id="43" name="Picture 42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460" y="3871699"/>
              <a:ext cx="542353" cy="751511"/>
            </a:xfrm>
            <a:prstGeom prst="rect">
              <a:avLst/>
            </a:prstGeom>
          </p:spPr>
        </p:pic>
        <p:pic>
          <p:nvPicPr>
            <p:cNvPr id="44" name="Picture 43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460" y="3120188"/>
              <a:ext cx="542353" cy="751511"/>
            </a:xfrm>
            <a:prstGeom prst="rect">
              <a:avLst/>
            </a:prstGeom>
          </p:spPr>
        </p:pic>
        <p:pic>
          <p:nvPicPr>
            <p:cNvPr id="45" name="Picture 44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310" y="3871699"/>
              <a:ext cx="542353" cy="751511"/>
            </a:xfrm>
            <a:prstGeom prst="rect">
              <a:avLst/>
            </a:prstGeom>
          </p:spPr>
        </p:pic>
        <p:pic>
          <p:nvPicPr>
            <p:cNvPr id="46" name="Picture 45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813" y="3871699"/>
              <a:ext cx="542353" cy="751511"/>
            </a:xfrm>
            <a:prstGeom prst="rect">
              <a:avLst/>
            </a:prstGeom>
          </p:spPr>
        </p:pic>
        <p:pic>
          <p:nvPicPr>
            <p:cNvPr id="47" name="Picture 46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107" y="3120188"/>
              <a:ext cx="542353" cy="751511"/>
            </a:xfrm>
            <a:prstGeom prst="rect">
              <a:avLst/>
            </a:prstGeom>
          </p:spPr>
        </p:pic>
        <p:pic>
          <p:nvPicPr>
            <p:cNvPr id="48" name="Picture 47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663" y="3120188"/>
              <a:ext cx="542353" cy="751511"/>
            </a:xfrm>
            <a:prstGeom prst="rect">
              <a:avLst/>
            </a:prstGeom>
          </p:spPr>
        </p:pic>
        <p:pic>
          <p:nvPicPr>
            <p:cNvPr id="49" name="Picture 48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310" y="3120188"/>
              <a:ext cx="542353" cy="751511"/>
            </a:xfrm>
            <a:prstGeom prst="rect">
              <a:avLst/>
            </a:prstGeom>
          </p:spPr>
        </p:pic>
        <p:pic>
          <p:nvPicPr>
            <p:cNvPr id="50" name="Picture 49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8" y="4623210"/>
              <a:ext cx="542353" cy="751511"/>
            </a:xfrm>
            <a:prstGeom prst="rect">
              <a:avLst/>
            </a:prstGeom>
          </p:spPr>
        </p:pic>
        <p:pic>
          <p:nvPicPr>
            <p:cNvPr id="51" name="Picture 50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422" y="4623210"/>
              <a:ext cx="542353" cy="751511"/>
            </a:xfrm>
            <a:prstGeom prst="rect">
              <a:avLst/>
            </a:prstGeom>
          </p:spPr>
        </p:pic>
        <p:pic>
          <p:nvPicPr>
            <p:cNvPr id="52" name="Picture 51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75" y="4623210"/>
              <a:ext cx="542353" cy="751511"/>
            </a:xfrm>
            <a:prstGeom prst="rect">
              <a:avLst/>
            </a:prstGeom>
          </p:spPr>
        </p:pic>
        <p:pic>
          <p:nvPicPr>
            <p:cNvPr id="53" name="Picture 52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25" y="4623210"/>
              <a:ext cx="542353" cy="751511"/>
            </a:xfrm>
            <a:prstGeom prst="rect">
              <a:avLst/>
            </a:prstGeom>
          </p:spPr>
        </p:pic>
        <p:pic>
          <p:nvPicPr>
            <p:cNvPr id="54" name="Picture 53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128" y="4623210"/>
              <a:ext cx="542353" cy="751511"/>
            </a:xfrm>
            <a:prstGeom prst="rect">
              <a:avLst/>
            </a:prstGeom>
          </p:spPr>
        </p:pic>
        <p:pic>
          <p:nvPicPr>
            <p:cNvPr id="55" name="Picture 54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663" y="4623210"/>
              <a:ext cx="542353" cy="751511"/>
            </a:xfrm>
            <a:prstGeom prst="rect">
              <a:avLst/>
            </a:prstGeom>
          </p:spPr>
        </p:pic>
        <p:pic>
          <p:nvPicPr>
            <p:cNvPr id="56" name="Picture 55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107" y="4623210"/>
              <a:ext cx="542353" cy="751511"/>
            </a:xfrm>
            <a:prstGeom prst="rect">
              <a:avLst/>
            </a:prstGeom>
          </p:spPr>
        </p:pic>
        <p:pic>
          <p:nvPicPr>
            <p:cNvPr id="57" name="Picture 56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460" y="4623210"/>
              <a:ext cx="542353" cy="751511"/>
            </a:xfrm>
            <a:prstGeom prst="rect">
              <a:avLst/>
            </a:prstGeom>
          </p:spPr>
        </p:pic>
        <p:pic>
          <p:nvPicPr>
            <p:cNvPr id="58" name="Picture 57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310" y="4623210"/>
              <a:ext cx="542353" cy="751511"/>
            </a:xfrm>
            <a:prstGeom prst="rect">
              <a:avLst/>
            </a:prstGeom>
          </p:spPr>
        </p:pic>
        <p:pic>
          <p:nvPicPr>
            <p:cNvPr id="59" name="Picture 58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813" y="4623210"/>
              <a:ext cx="542353" cy="751511"/>
            </a:xfrm>
            <a:prstGeom prst="rect">
              <a:avLst/>
            </a:prstGeom>
          </p:spPr>
        </p:pic>
        <p:pic>
          <p:nvPicPr>
            <p:cNvPr id="60" name="Picture 59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87" y="5374721"/>
              <a:ext cx="542353" cy="751511"/>
            </a:xfrm>
            <a:prstGeom prst="rect">
              <a:avLst/>
            </a:prstGeom>
          </p:spPr>
        </p:pic>
        <p:pic>
          <p:nvPicPr>
            <p:cNvPr id="61" name="Picture 60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331" y="5374721"/>
              <a:ext cx="542353" cy="751511"/>
            </a:xfrm>
            <a:prstGeom prst="rect">
              <a:avLst/>
            </a:prstGeom>
          </p:spPr>
        </p:pic>
        <p:pic>
          <p:nvPicPr>
            <p:cNvPr id="62" name="Picture 61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684" y="5374721"/>
              <a:ext cx="542353" cy="751511"/>
            </a:xfrm>
            <a:prstGeom prst="rect">
              <a:avLst/>
            </a:prstGeom>
          </p:spPr>
        </p:pic>
        <p:pic>
          <p:nvPicPr>
            <p:cNvPr id="63" name="Picture 62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34" y="5374721"/>
              <a:ext cx="542353" cy="751511"/>
            </a:xfrm>
            <a:prstGeom prst="rect">
              <a:avLst/>
            </a:prstGeom>
          </p:spPr>
        </p:pic>
        <p:pic>
          <p:nvPicPr>
            <p:cNvPr id="64" name="Picture 63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037" y="5374721"/>
              <a:ext cx="542353" cy="751511"/>
            </a:xfrm>
            <a:prstGeom prst="rect">
              <a:avLst/>
            </a:prstGeom>
          </p:spPr>
        </p:pic>
        <p:pic>
          <p:nvPicPr>
            <p:cNvPr id="65" name="Picture 64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572" y="5374721"/>
              <a:ext cx="542353" cy="751511"/>
            </a:xfrm>
            <a:prstGeom prst="rect">
              <a:avLst/>
            </a:prstGeom>
          </p:spPr>
        </p:pic>
        <p:pic>
          <p:nvPicPr>
            <p:cNvPr id="66" name="Picture 65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016" y="5374721"/>
              <a:ext cx="542353" cy="751511"/>
            </a:xfrm>
            <a:prstGeom prst="rect">
              <a:avLst/>
            </a:prstGeom>
          </p:spPr>
        </p:pic>
        <p:pic>
          <p:nvPicPr>
            <p:cNvPr id="67" name="Picture 66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369" y="5374721"/>
              <a:ext cx="542353" cy="751511"/>
            </a:xfrm>
            <a:prstGeom prst="rect">
              <a:avLst/>
            </a:prstGeom>
          </p:spPr>
        </p:pic>
        <p:pic>
          <p:nvPicPr>
            <p:cNvPr id="68" name="Picture 67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219" y="5374721"/>
              <a:ext cx="542353" cy="751511"/>
            </a:xfrm>
            <a:prstGeom prst="rect">
              <a:avLst/>
            </a:prstGeom>
          </p:spPr>
        </p:pic>
        <p:pic>
          <p:nvPicPr>
            <p:cNvPr id="69" name="Picture 68" descr="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722" y="5374721"/>
              <a:ext cx="542353" cy="751511"/>
            </a:xfrm>
            <a:prstGeom prst="rect">
              <a:avLst/>
            </a:prstGeom>
          </p:spPr>
        </p:pic>
      </p:grpSp>
      <p:sp>
        <p:nvSpPr>
          <p:cNvPr id="70" name="Rectangle 69"/>
          <p:cNvSpPr/>
          <p:nvPr/>
        </p:nvSpPr>
        <p:spPr>
          <a:xfrm>
            <a:off x="2104740" y="1726689"/>
            <a:ext cx="1627105" cy="3034997"/>
          </a:xfrm>
          <a:prstGeom prst="rect">
            <a:avLst/>
          </a:prstGeom>
          <a:noFill/>
          <a:ln w="5715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175" y="4957885"/>
            <a:ext cx="326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cs-CZ" sz="1400" dirty="0">
                <a:latin typeface="Avenir Book"/>
                <a:cs typeface="Avenir Book"/>
              </a:rPr>
              <a:t>Integrovaná paliativní péče</a:t>
            </a:r>
          </a:p>
          <a:p>
            <a:pPr algn="r"/>
            <a:endParaRPr lang="cs-CZ" sz="1400" dirty="0">
              <a:latin typeface="Avenir Book"/>
              <a:cs typeface="Avenir Book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985846" y="1406808"/>
            <a:ext cx="4816231" cy="525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cs-CZ" dirty="0">
                <a:latin typeface="Avenir Medium"/>
                <a:cs typeface="Avenir Medium"/>
              </a:rPr>
              <a:t>Lepší kvalita života</a:t>
            </a:r>
          </a:p>
          <a:p>
            <a:pPr marL="628650" lvl="1" indent="-171450">
              <a:lnSpc>
                <a:spcPct val="150000"/>
              </a:lnSpc>
              <a:buClr>
                <a:srgbClr val="FFA200"/>
              </a:buClr>
              <a:buFont typeface="Wingdings" charset="2"/>
              <a:buChar char="§"/>
            </a:pPr>
            <a:r>
              <a:rPr lang="cs-CZ" dirty="0">
                <a:latin typeface="Avenir Book"/>
                <a:cs typeface="Avenir Book"/>
              </a:rPr>
              <a:t>98.0 vs. 91.5, </a:t>
            </a:r>
            <a:r>
              <a:rPr lang="cs-CZ" i="1" dirty="0">
                <a:latin typeface="Avenir Book"/>
                <a:cs typeface="Avenir Book"/>
              </a:rPr>
              <a:t>p </a:t>
            </a:r>
            <a:r>
              <a:rPr lang="cs-CZ" dirty="0">
                <a:latin typeface="Avenir Book"/>
                <a:cs typeface="Avenir Book"/>
              </a:rPr>
              <a:t>= 0.03</a:t>
            </a:r>
          </a:p>
          <a:p>
            <a:pPr marL="171450" indent="-17145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cs-CZ" dirty="0">
                <a:latin typeface="Avenir Medium"/>
                <a:cs typeface="Avenir Medium"/>
              </a:rPr>
              <a:t>Méně pacientů depresivní symptomy</a:t>
            </a:r>
          </a:p>
          <a:p>
            <a:pPr marL="628650" lvl="1" indent="-171450">
              <a:lnSpc>
                <a:spcPct val="150000"/>
              </a:lnSpc>
              <a:buClr>
                <a:srgbClr val="FFA200"/>
              </a:buClr>
              <a:buFont typeface="Wingdings" charset="2"/>
              <a:buChar char="§"/>
            </a:pPr>
            <a:r>
              <a:rPr lang="cs-CZ" dirty="0">
                <a:latin typeface="Avenir Book"/>
                <a:cs typeface="Avenir Book"/>
              </a:rPr>
              <a:t>16% vs. 38%, </a:t>
            </a:r>
            <a:r>
              <a:rPr lang="cs-CZ" i="1" dirty="0">
                <a:latin typeface="Avenir Book"/>
                <a:cs typeface="Avenir Book"/>
              </a:rPr>
              <a:t>p </a:t>
            </a:r>
            <a:r>
              <a:rPr lang="cs-CZ" dirty="0">
                <a:latin typeface="Avenir Book"/>
                <a:cs typeface="Avenir Book"/>
              </a:rPr>
              <a:t>= 0.01</a:t>
            </a:r>
          </a:p>
          <a:p>
            <a:pPr marL="171450" indent="-17145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cs-CZ" dirty="0">
                <a:latin typeface="Avenir Medium"/>
                <a:cs typeface="Avenir Medium"/>
              </a:rPr>
              <a:t>Méně agresivní (a nákladná) léčba</a:t>
            </a:r>
            <a:r>
              <a:rPr lang="cs-CZ" b="1" dirty="0">
                <a:latin typeface="Avenir Book"/>
                <a:cs typeface="Avenir Book"/>
              </a:rPr>
              <a:t> v závěru života</a:t>
            </a:r>
          </a:p>
          <a:p>
            <a:pPr marL="628650" lvl="1" indent="-171450">
              <a:lnSpc>
                <a:spcPct val="150000"/>
              </a:lnSpc>
              <a:buClr>
                <a:srgbClr val="FFA200"/>
              </a:buClr>
              <a:buFont typeface="Wingdings" charset="2"/>
              <a:buChar char="§"/>
            </a:pPr>
            <a:r>
              <a:rPr lang="cs-CZ" dirty="0">
                <a:latin typeface="Avenir Book"/>
                <a:cs typeface="Avenir Book"/>
              </a:rPr>
              <a:t>33% vs. 54%, </a:t>
            </a:r>
            <a:r>
              <a:rPr lang="cs-CZ" i="1" dirty="0">
                <a:latin typeface="Avenir Book"/>
                <a:cs typeface="Avenir Book"/>
              </a:rPr>
              <a:t>p </a:t>
            </a:r>
            <a:r>
              <a:rPr lang="cs-CZ" dirty="0">
                <a:latin typeface="Avenir Book"/>
                <a:cs typeface="Avenir Book"/>
              </a:rPr>
              <a:t>= 0.05</a:t>
            </a:r>
            <a:endParaRPr lang="cs-CZ" sz="1050" dirty="0">
              <a:latin typeface="Avenir Book"/>
              <a:cs typeface="Avenir Book"/>
            </a:endParaRPr>
          </a:p>
          <a:p>
            <a:pPr marL="171450" indent="-17145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cs-CZ" dirty="0">
                <a:latin typeface="Avenir Medium"/>
                <a:cs typeface="Avenir Medium"/>
              </a:rPr>
              <a:t>Delší dožití</a:t>
            </a:r>
          </a:p>
          <a:p>
            <a:pPr marL="628650" lvl="1" indent="-171450">
              <a:lnSpc>
                <a:spcPct val="150000"/>
              </a:lnSpc>
              <a:buClr>
                <a:srgbClr val="FFA200"/>
              </a:buClr>
              <a:buFont typeface="Wingdings" charset="2"/>
              <a:buChar char="§"/>
            </a:pPr>
            <a:r>
              <a:rPr lang="cs-CZ" dirty="0">
                <a:latin typeface="Avenir Book"/>
                <a:cs typeface="Avenir Book"/>
              </a:rPr>
              <a:t>11.6 vs. 8.9 měsíců</a:t>
            </a:r>
          </a:p>
          <a:p>
            <a:pPr lvl="1">
              <a:lnSpc>
                <a:spcPct val="150000"/>
              </a:lnSpc>
              <a:buClr>
                <a:srgbClr val="FFA200"/>
              </a:buClr>
            </a:pPr>
            <a:r>
              <a:rPr lang="cs-CZ" sz="36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rPr>
              <a:t>+ 2.7 měsíců života</a:t>
            </a:r>
          </a:p>
          <a:p>
            <a:pPr>
              <a:lnSpc>
                <a:spcPct val="150000"/>
              </a:lnSpc>
            </a:pPr>
            <a:endParaRPr lang="cs-CZ" dirty="0">
              <a:latin typeface="Avenir Book"/>
              <a:cs typeface="Avenir Book"/>
            </a:endParaRPr>
          </a:p>
        </p:txBody>
      </p:sp>
      <p:pic>
        <p:nvPicPr>
          <p:cNvPr id="73" name="Picture 72" descr="Screen Shot 2015-05-18 at 00.03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37" y="363744"/>
            <a:ext cx="1986563" cy="1164537"/>
          </a:xfrm>
          <a:prstGeom prst="rect">
            <a:avLst/>
          </a:prstGeom>
        </p:spPr>
      </p:pic>
      <p:pic>
        <p:nvPicPr>
          <p:cNvPr id="74" name="Picture 7" descr="logo-centrum-paliativni-pece-cs.eps">
            <a:extLst>
              <a:ext uri="{FF2B5EF4-FFF2-40B4-BE49-F238E27FC236}">
                <a16:creationId xmlns:a16="http://schemas.microsoft.com/office/drawing/2014/main" id="{169B4C03-3432-444F-8E2C-FD2FEECD1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914900"/>
          </a:xfrm>
        </p:spPr>
        <p:txBody>
          <a:bodyPr>
            <a:noAutofit/>
          </a:bodyPr>
          <a:lstStyle/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r>
              <a:rPr lang="cs-CZ" sz="2000" dirty="0">
                <a:latin typeface="Avenir Book"/>
                <a:cs typeface="Avenir Book"/>
              </a:rPr>
              <a:t>          </a:t>
            </a: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b="1" dirty="0">
              <a:latin typeface="Avenir Book"/>
              <a:cs typeface="Avenir Boo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FDB77-FDC7-B448-980A-EFDA66B63769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13" name="Picture 7" descr="logo-centrum-paliativni-pece-cs.eps">
            <a:extLst>
              <a:ext uri="{FF2B5EF4-FFF2-40B4-BE49-F238E27FC236}">
                <a16:creationId xmlns:a16="http://schemas.microsoft.com/office/drawing/2014/main" id="{EB3F267A-E2D2-AE44-A95E-C4F7B06EE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A4E80C-455F-DF4C-86BB-0D689C25873C}"/>
              </a:ext>
            </a:extLst>
          </p:cNvPr>
          <p:cNvSpPr txBox="1"/>
          <p:nvPr/>
        </p:nvSpPr>
        <p:spPr>
          <a:xfrm>
            <a:off x="1985393" y="1982450"/>
            <a:ext cx="51732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b="1" dirty="0">
                <a:latin typeface="Avenir Black" panose="02000503020000020003" pitchFamily="2" charset="0"/>
              </a:rPr>
              <a:t>Umíráme draze</a:t>
            </a:r>
          </a:p>
          <a:p>
            <a:pPr algn="ctr"/>
            <a:r>
              <a:rPr lang="cs-CZ" sz="5400" b="1" dirty="0">
                <a:solidFill>
                  <a:srgbClr val="C00000"/>
                </a:solidFill>
                <a:latin typeface="Avenir Black" panose="02000503020000020003" pitchFamily="2" charset="0"/>
              </a:rPr>
              <a:t>a špatně.</a:t>
            </a:r>
          </a:p>
        </p:txBody>
      </p:sp>
    </p:spTree>
    <p:extLst>
      <p:ext uri="{BB962C8B-B14F-4D97-AF65-F5344CB8AC3E}">
        <p14:creationId xmlns:p14="http://schemas.microsoft.com/office/powerpoint/2010/main" val="30680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logo-centrum-paliativni-pece-cs.eps">
            <a:extLst>
              <a:ext uri="{FF2B5EF4-FFF2-40B4-BE49-F238E27FC236}">
                <a16:creationId xmlns:a16="http://schemas.microsoft.com/office/drawing/2014/main" id="{92BB2D96-52F9-7148-B023-C8BF4B98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69856A-2A97-3E45-BFDA-A8EA74D13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" y="776229"/>
            <a:ext cx="8427720" cy="3070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F01B0D-652D-844A-BB41-DCD611572E1C}"/>
              </a:ext>
            </a:extLst>
          </p:cNvPr>
          <p:cNvSpPr txBox="1"/>
          <p:nvPr/>
        </p:nvSpPr>
        <p:spPr>
          <a:xfrm>
            <a:off x="1717692" y="4385603"/>
            <a:ext cx="5708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E7A625"/>
                </a:solidFill>
                <a:latin typeface="Avenir Black" panose="02000503020000020003" pitchFamily="2" charset="0"/>
              </a:rPr>
              <a:t>− $ 3237 / pacient </a:t>
            </a:r>
          </a:p>
        </p:txBody>
      </p:sp>
    </p:spTree>
    <p:extLst>
      <p:ext uri="{BB962C8B-B14F-4D97-AF65-F5344CB8AC3E}">
        <p14:creationId xmlns:p14="http://schemas.microsoft.com/office/powerpoint/2010/main" val="262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63744"/>
            <a:ext cx="8229600" cy="82596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6EB9E2"/>
                </a:solidFill>
                <a:latin typeface="Avenir Book" charset="0"/>
                <a:ea typeface="Avenir Book" charset="0"/>
                <a:cs typeface="Avenir Book" charset="0"/>
              </a:rPr>
              <a:t>Nemocniční paliativní péče</a:t>
            </a:r>
            <a:endParaRPr lang="en-GB" sz="3600" b="1" dirty="0">
              <a:solidFill>
                <a:srgbClr val="6EB9E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Picture 13" descr="Screen Shot 2015-05-12 at 14.3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20" y="1279754"/>
            <a:ext cx="6588979" cy="4814430"/>
          </a:xfrm>
          <a:prstGeom prst="rect">
            <a:avLst/>
          </a:prstGeom>
        </p:spPr>
      </p:pic>
      <p:pic>
        <p:nvPicPr>
          <p:cNvPr id="11" name="Picture 7" descr="logo-centrum-paliativni-pece-cs.eps">
            <a:extLst>
              <a:ext uri="{FF2B5EF4-FFF2-40B4-BE49-F238E27FC236}">
                <a16:creationId xmlns:a16="http://schemas.microsoft.com/office/drawing/2014/main" id="{E5229195-9E12-B241-AD04-CC82810D9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mapa avast.pdf">
            <a:extLst>
              <a:ext uri="{FF2B5EF4-FFF2-40B4-BE49-F238E27FC236}">
                <a16:creationId xmlns:a16="http://schemas.microsoft.com/office/drawing/2014/main" id="{8C3D4E1D-7CCA-2B42-8DB2-B75E97A1B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2359" r="2808" b="2317"/>
          <a:stretch/>
        </p:blipFill>
        <p:spPr>
          <a:xfrm>
            <a:off x="732692" y="931247"/>
            <a:ext cx="7705375" cy="4740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1245F0-29EC-CD44-8E1D-6C2455C970AE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5" name="Picture 7" descr="logo-centrum-paliativni-pece-cs.eps">
            <a:extLst>
              <a:ext uri="{FF2B5EF4-FFF2-40B4-BE49-F238E27FC236}">
                <a16:creationId xmlns:a16="http://schemas.microsoft.com/office/drawing/2014/main" id="{F3097E7B-089E-7D49-94BB-3070D77CE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logo-centrum-paliativni-pece-cs.eps">
            <a:extLst>
              <a:ext uri="{FF2B5EF4-FFF2-40B4-BE49-F238E27FC236}">
                <a16:creationId xmlns:a16="http://schemas.microsoft.com/office/drawing/2014/main" id="{92BB2D96-52F9-7148-B023-C8BF4B98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E867D44-1795-EC41-AA0A-90C561D6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523" y="780880"/>
            <a:ext cx="4170951" cy="51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7094"/>
            <a:ext cx="8404412" cy="45705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r>
              <a:rPr lang="cs-CZ" sz="2600" dirty="0">
                <a:latin typeface="Avenir Book"/>
                <a:cs typeface="Avenir Book"/>
              </a:rPr>
              <a:t>Neumíráme tak, jak bychom si přáli.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r>
              <a:rPr lang="cs-CZ" sz="2600" dirty="0">
                <a:latin typeface="Avenir Book"/>
                <a:cs typeface="Avenir Book"/>
              </a:rPr>
              <a:t>Pořád je ještě dost času, a pak je najednou pozdě.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r>
              <a:rPr lang="cs-CZ" sz="2600" dirty="0">
                <a:latin typeface="Avenir Book"/>
                <a:cs typeface="Avenir Book"/>
              </a:rPr>
              <a:t>Přístup k paliativní péči má dnes zlomek lidí.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r>
              <a:rPr lang="cs-CZ" sz="2600" dirty="0">
                <a:latin typeface="Avenir Book"/>
                <a:cs typeface="Avenir Book"/>
              </a:rPr>
              <a:t>Většina z nás bude umírat v institucích, které na to nejsou připravené.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r>
              <a:rPr lang="cs-CZ" sz="2600" dirty="0">
                <a:latin typeface="Avenir Book"/>
                <a:cs typeface="Avenir Book"/>
              </a:rPr>
              <a:t>Každý medik je zkoušen z vedení porodu, vedení rozhovoru o špatných zprávách se nezkouší.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endParaRPr lang="cs-CZ" sz="2600" dirty="0">
              <a:latin typeface="Avenir Book"/>
              <a:cs typeface="Avenir Book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7A625"/>
              </a:buClr>
              <a:buSzPct val="80000"/>
              <a:buFont typeface="Wingdings" pitchFamily="2" charset="2"/>
              <a:buChar char="§"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r>
              <a:rPr lang="cs-CZ" sz="2600" dirty="0">
                <a:latin typeface="Avenir Book"/>
                <a:cs typeface="Avenir Book"/>
              </a:rPr>
              <a:t>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dirty="0">
              <a:latin typeface="Avenir Book"/>
              <a:cs typeface="Avenir Book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6EB9E2"/>
              </a:buClr>
              <a:buSzPct val="80000"/>
              <a:buNone/>
            </a:pPr>
            <a:endParaRPr lang="cs-CZ" sz="2600" b="1" dirty="0">
              <a:latin typeface="Avenir Book"/>
              <a:cs typeface="Avenir Book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50487E-805D-A74E-8BD9-9D5C8DCC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660400"/>
            <a:ext cx="8122024" cy="825961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6EB9E2"/>
                </a:solidFill>
                <a:latin typeface="Avenir Heavy"/>
                <a:cs typeface="Avenir Heavy"/>
              </a:rPr>
              <a:t>Podněty do diskuze</a:t>
            </a:r>
            <a:endParaRPr lang="en-GB" sz="3600" dirty="0">
              <a:solidFill>
                <a:srgbClr val="6EB9E2"/>
              </a:solidFill>
              <a:latin typeface="Avenir Heavy"/>
              <a:cs typeface="Avenir Heav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30AFC1-A1B1-D14B-94C6-F70C21337B83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logo-centrum-paliativni-pece-cs.eps">
            <a:extLst>
              <a:ext uri="{FF2B5EF4-FFF2-40B4-BE49-F238E27FC236}">
                <a16:creationId xmlns:a16="http://schemas.microsoft.com/office/drawing/2014/main" id="{0D7CDAB5-B78E-814D-B396-07030ACD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342922" y="3640981"/>
            <a:ext cx="4571155" cy="13671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cs-CZ" sz="2400" dirty="0">
                <a:solidFill>
                  <a:srgbClr val="000000"/>
                </a:solidFill>
                <a:latin typeface="Avenir Medium"/>
                <a:cs typeface="Avenir Medium"/>
              </a:rPr>
              <a:t>m.loucka@paliativnicentrum.cz</a:t>
            </a:r>
          </a:p>
          <a:p>
            <a:pPr algn="l">
              <a:lnSpc>
                <a:spcPts val="3200"/>
              </a:lnSpc>
            </a:pPr>
            <a:r>
              <a:rPr lang="cs-CZ" sz="2400" dirty="0">
                <a:solidFill>
                  <a:srgbClr val="000000"/>
                </a:solidFill>
                <a:latin typeface="Avenir Book"/>
                <a:cs typeface="Avenir Book"/>
              </a:rPr>
              <a:t>http://</a:t>
            </a:r>
            <a:r>
              <a:rPr lang="cs-CZ" sz="2400" dirty="0" err="1">
                <a:solidFill>
                  <a:srgbClr val="000000"/>
                </a:solidFill>
                <a:latin typeface="Avenir Book"/>
                <a:cs typeface="Avenir Book"/>
              </a:rPr>
              <a:t>paliativnicentrum.cz</a:t>
            </a:r>
            <a:endParaRPr lang="en-GB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A25B35-31C4-F940-A43E-23E6CA796DFE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1A760DF4-A2B2-7D46-A6F0-76A28F33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8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6" y="954252"/>
            <a:ext cx="7247467" cy="4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914900"/>
          </a:xfrm>
        </p:spPr>
        <p:txBody>
          <a:bodyPr>
            <a:noAutofit/>
          </a:bodyPr>
          <a:lstStyle/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r>
              <a:rPr lang="cs-CZ" sz="2000" dirty="0">
                <a:latin typeface="Avenir Book"/>
                <a:cs typeface="Avenir Book"/>
              </a:rPr>
              <a:t>          </a:t>
            </a: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b="1" dirty="0">
              <a:latin typeface="Avenir Book"/>
              <a:cs typeface="Avenir Book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45BF24-3F91-8E4D-A7EC-A791E3D1B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1700"/>
            <a:ext cx="3237863" cy="416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F5393-7732-374B-8736-78ADB5194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0" y="749300"/>
            <a:ext cx="4597400" cy="50612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56E6E9-CE7B-2546-B1C9-904EA760637F}"/>
              </a:ext>
            </a:extLst>
          </p:cNvPr>
          <p:cNvSpPr/>
          <p:nvPr/>
        </p:nvSpPr>
        <p:spPr>
          <a:xfrm>
            <a:off x="4089400" y="4914900"/>
            <a:ext cx="33020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FDB77-FDC7-B448-980A-EFDA66B63769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13" name="Picture 7" descr="logo-centrum-paliativni-pece-cs.eps">
            <a:extLst>
              <a:ext uri="{FF2B5EF4-FFF2-40B4-BE49-F238E27FC236}">
                <a16:creationId xmlns:a16="http://schemas.microsoft.com/office/drawing/2014/main" id="{EB3F267A-E2D2-AE44-A95E-C4F7B06EE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A178F-C576-574C-BBC5-5AF7A29D2631}"/>
              </a:ext>
            </a:extLst>
          </p:cNvPr>
          <p:cNvSpPr txBox="1"/>
          <p:nvPr/>
        </p:nvSpPr>
        <p:spPr>
          <a:xfrm>
            <a:off x="3709424" y="1157468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venir Black" panose="02000503020000020003" pitchFamily="2" charset="0"/>
              </a:rPr>
              <a:t>mortalita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4225-CBA7-AB46-A052-5A87FCEEA457}"/>
              </a:ext>
            </a:extLst>
          </p:cNvPr>
          <p:cNvSpPr txBox="1"/>
          <p:nvPr/>
        </p:nvSpPr>
        <p:spPr>
          <a:xfrm>
            <a:off x="1842727" y="2551573"/>
            <a:ext cx="54585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800" b="1" dirty="0">
                <a:solidFill>
                  <a:srgbClr val="FF0000"/>
                </a:solidFill>
                <a:latin typeface="Avenir Black" panose="02000503020000020003" pitchFamily="2" charset="0"/>
              </a:rPr>
              <a:t>100 %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D664E6-0AE5-374A-8053-E305E1733CE1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6" name="Picture 7" descr="logo-centrum-paliativni-pece-cs.eps">
            <a:extLst>
              <a:ext uri="{FF2B5EF4-FFF2-40B4-BE49-F238E27FC236}">
                <a16:creationId xmlns:a16="http://schemas.microsoft.com/office/drawing/2014/main" id="{E0FEE386-CFD6-7943-B6AA-2AE07EF11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2 at 10.5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15" y="481514"/>
            <a:ext cx="6742414" cy="56031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2C10C8-8D99-2245-A0DB-67E867692E76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5" name="Picture 7" descr="logo-centrum-paliativni-pece-cs.eps">
            <a:extLst>
              <a:ext uri="{FF2B5EF4-FFF2-40B4-BE49-F238E27FC236}">
                <a16:creationId xmlns:a16="http://schemas.microsoft.com/office/drawing/2014/main" id="{D37B0DEF-C54E-6B47-88AD-76E6B2CA2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914900"/>
          </a:xfrm>
        </p:spPr>
        <p:txBody>
          <a:bodyPr>
            <a:noAutofit/>
          </a:bodyPr>
          <a:lstStyle/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r>
              <a:rPr lang="cs-CZ" sz="2000" dirty="0">
                <a:latin typeface="Avenir Book"/>
                <a:cs typeface="Avenir Book"/>
              </a:rPr>
              <a:t>          </a:t>
            </a: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20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dirty="0">
              <a:latin typeface="Avenir Book"/>
              <a:cs typeface="Avenir Book"/>
            </a:endParaRPr>
          </a:p>
          <a:p>
            <a:pPr marL="0" indent="0">
              <a:buClr>
                <a:srgbClr val="6EB9E2"/>
              </a:buClr>
              <a:buSzPct val="80000"/>
              <a:buNone/>
            </a:pPr>
            <a:endParaRPr lang="cs-CZ" sz="1200" b="1" dirty="0"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8999" y="1250506"/>
            <a:ext cx="73054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Avenir Book"/>
                <a:cs typeface="Avenir Book"/>
              </a:rPr>
              <a:t>Chronické nemoci dnes představují nejvýznamnější zdravotní hrozbu v Evropě a jsou </a:t>
            </a:r>
            <a:r>
              <a:rPr lang="cs-CZ" sz="3200" dirty="0">
                <a:solidFill>
                  <a:srgbClr val="E7A625"/>
                </a:solidFill>
                <a:latin typeface="Avenir Heavy"/>
                <a:cs typeface="Avenir Heavy"/>
              </a:rPr>
              <a:t>zodpovědné za 86% všech úmrtí</a:t>
            </a:r>
            <a:r>
              <a:rPr lang="cs-CZ" sz="3200" dirty="0">
                <a:latin typeface="Avenir Book"/>
                <a:cs typeface="Avenir Book"/>
              </a:rPr>
              <a:t>. Potýká se s nimi </a:t>
            </a:r>
            <a:r>
              <a:rPr lang="cs-CZ" sz="3200" dirty="0">
                <a:solidFill>
                  <a:srgbClr val="E7A625"/>
                </a:solidFill>
                <a:latin typeface="Avenir Heavy"/>
                <a:cs typeface="Avenir Heavy"/>
              </a:rPr>
              <a:t>více než 80% lidí starších 65 let</a:t>
            </a:r>
            <a:r>
              <a:rPr lang="cs-CZ" sz="3200" dirty="0">
                <a:latin typeface="Avenir Heavy"/>
                <a:cs typeface="Avenir Heavy"/>
              </a:rPr>
              <a:t> </a:t>
            </a:r>
            <a:r>
              <a:rPr lang="cs-CZ" sz="3200" dirty="0">
                <a:latin typeface="Avenir Book"/>
                <a:cs typeface="Avenir Book"/>
              </a:rPr>
              <a:t>a představují klíčovou výzvu pro systémy zdravotní a sociální péče.</a:t>
            </a:r>
          </a:p>
          <a:p>
            <a:endParaRPr lang="cs-CZ" sz="3200" dirty="0"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8999" y="4899074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2014 EU summit on chronic diseases, </a:t>
            </a:r>
            <a:r>
              <a:rPr lang="en-US" sz="1200" dirty="0" err="1">
                <a:latin typeface="Avenir Book"/>
                <a:cs typeface="Avenir Book"/>
              </a:rPr>
              <a:t>Brusel</a:t>
            </a:r>
            <a:r>
              <a:rPr lang="en-US" sz="1200" dirty="0">
                <a:latin typeface="Avenir Book"/>
                <a:cs typeface="Avenir Book"/>
              </a:rPr>
              <a:t>, 3-4.4.2014</a:t>
            </a:r>
          </a:p>
          <a:p>
            <a:r>
              <a:rPr lang="en-US" sz="1200" dirty="0" err="1">
                <a:latin typeface="Avenir Book"/>
                <a:cs typeface="Avenir Book"/>
              </a:rPr>
              <a:t>Busse</a:t>
            </a:r>
            <a:r>
              <a:rPr lang="en-US" sz="1200" dirty="0">
                <a:latin typeface="Avenir Book"/>
                <a:cs typeface="Avenir Book"/>
              </a:rPr>
              <a:t> R, et al. (2010). Tackling chronic disease in Europe. European Observatory on Health Systems and Policies.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77D978-3E7D-F146-B202-A97550B5FCC4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6" name="Picture 7" descr="logo-centrum-paliativni-pece-cs.eps">
            <a:extLst>
              <a:ext uri="{FF2B5EF4-FFF2-40B4-BE49-F238E27FC236}">
                <a16:creationId xmlns:a16="http://schemas.microsoft.com/office/drawing/2014/main" id="{959B4D4E-C0BB-AD49-B1DE-839CFFC7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054132"/>
            <a:ext cx="8229600" cy="2880932"/>
          </a:xfrm>
        </p:spPr>
        <p:txBody>
          <a:bodyPr>
            <a:noAutofit/>
          </a:bodyPr>
          <a:lstStyle/>
          <a:p>
            <a:pPr marL="0" indent="0" algn="ctr">
              <a:buClr>
                <a:srgbClr val="6EB9E2"/>
              </a:buClr>
              <a:buSzPct val="80000"/>
              <a:buNone/>
            </a:pPr>
            <a:r>
              <a:rPr lang="cs-CZ" sz="4800" dirty="0">
                <a:latin typeface="Avenir Heavy" charset="0"/>
                <a:ea typeface="Avenir Heavy" charset="0"/>
                <a:cs typeface="Avenir Heavy" charset="0"/>
              </a:rPr>
              <a:t>Co je pro lidi v závěru života </a:t>
            </a:r>
            <a:r>
              <a:rPr lang="cs-CZ" sz="4800" dirty="0">
                <a:solidFill>
                  <a:srgbClr val="E7A625"/>
                </a:solidFill>
                <a:latin typeface="Avenir Heavy" charset="0"/>
                <a:ea typeface="Avenir Heavy" charset="0"/>
                <a:cs typeface="Avenir Heavy" charset="0"/>
              </a:rPr>
              <a:t>důležité</a:t>
            </a:r>
            <a:r>
              <a:rPr lang="cs-CZ" sz="4800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8CC3B4-671D-3A44-81FC-F48C0FEA2EBB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A7504E04-131E-E84D-A58A-CA690562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71A339C-FECE-5840-B56B-A9957E56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5" y="1685445"/>
            <a:ext cx="7793769" cy="34871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649713-879F-F44E-B2A9-4FC4A9AC16E2}"/>
              </a:ext>
            </a:extLst>
          </p:cNvPr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6EB9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" name="Picture 7" descr="logo-centrum-paliativni-pece-cs.eps">
            <a:extLst>
              <a:ext uri="{FF2B5EF4-FFF2-40B4-BE49-F238E27FC236}">
                <a16:creationId xmlns:a16="http://schemas.microsoft.com/office/drawing/2014/main" id="{498228F6-8FDC-9A4B-8660-1EE4273B3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0" y="6415876"/>
            <a:ext cx="1289539" cy="3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817</Words>
  <Application>Microsoft Macintosh PowerPoint</Application>
  <PresentationFormat>On-screen Show (4:3)</PresentationFormat>
  <Paragraphs>268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Avenir Black</vt:lpstr>
      <vt:lpstr>Avenir Book</vt:lpstr>
      <vt:lpstr>Avenir Heavy</vt:lpstr>
      <vt:lpstr>Avenir Medium</vt:lpstr>
      <vt:lpstr>Calibri</vt:lpstr>
      <vt:lpstr>Proxima Nova</vt:lpstr>
      <vt:lpstr>Sofia Pro Black</vt:lpstr>
      <vt:lpstr>Sofia Pro Semi</vt:lpstr>
      <vt:lpstr>Wingdings</vt:lpstr>
      <vt:lpstr>Office Theme</vt:lpstr>
      <vt:lpstr>Na co umřeme a za kolik? Martin Loučka Centrum paliativní péče</vt:lpstr>
      <vt:lpstr>Na co umřeme a jak? Martin Loučka Centrum paliativní péče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Lůžkové hospice</vt:lpstr>
      <vt:lpstr>Lůžkové hospice</vt:lpstr>
      <vt:lpstr>Mobilní hospic</vt:lpstr>
      <vt:lpstr>Mobilní hospic</vt:lpstr>
      <vt:lpstr>Paliativní péče v nemocnici</vt:lpstr>
      <vt:lpstr>Nemocniční paliativní péče</vt:lpstr>
      <vt:lpstr>Nemocniční paliativní péče</vt:lpstr>
      <vt:lpstr>Nemocniční paliativní péče</vt:lpstr>
      <vt:lpstr>Nemocniční paliativní péče</vt:lpstr>
      <vt:lpstr>Paliativní péče v nemocnici</vt:lpstr>
      <vt:lpstr>PowerPoint Presentation</vt:lpstr>
      <vt:lpstr>Časná paliativní péče</vt:lpstr>
      <vt:lpstr>PowerPoint Presentation</vt:lpstr>
      <vt:lpstr>Nemocniční paliativní péče</vt:lpstr>
      <vt:lpstr>PowerPoint Presentation</vt:lpstr>
      <vt:lpstr>PowerPoint Presentation</vt:lpstr>
      <vt:lpstr>Podněty do diskuze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Loucka</dc:creator>
  <cp:lastModifiedBy>Martin Loučka</cp:lastModifiedBy>
  <cp:revision>299</cp:revision>
  <cp:lastPrinted>2015-04-22T22:03:49Z</cp:lastPrinted>
  <dcterms:created xsi:type="dcterms:W3CDTF">2014-09-16T20:09:21Z</dcterms:created>
  <dcterms:modified xsi:type="dcterms:W3CDTF">2019-11-23T12:13:57Z</dcterms:modified>
</cp:coreProperties>
</file>